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4" r:id="rId9"/>
    <p:sldId id="266" r:id="rId10"/>
    <p:sldId id="294" r:id="rId11"/>
    <p:sldId id="267" r:id="rId12"/>
    <p:sldId id="268" r:id="rId13"/>
    <p:sldId id="296" r:id="rId14"/>
    <p:sldId id="269" r:id="rId15"/>
    <p:sldId id="271" r:id="rId16"/>
    <p:sldId id="272" r:id="rId17"/>
    <p:sldId id="273" r:id="rId18"/>
    <p:sldId id="274" r:id="rId19"/>
    <p:sldId id="293" r:id="rId20"/>
    <p:sldId id="275" r:id="rId21"/>
    <p:sldId id="277" r:id="rId22"/>
    <p:sldId id="278" r:id="rId23"/>
    <p:sldId id="295" r:id="rId24"/>
    <p:sldId id="290" r:id="rId25"/>
    <p:sldId id="291" r:id="rId26"/>
    <p:sldId id="283" r:id="rId27"/>
    <p:sldId id="285" r:id="rId28"/>
    <p:sldId id="286" r:id="rId29"/>
    <p:sldId id="306" r:id="rId30"/>
    <p:sldId id="284" r:id="rId31"/>
    <p:sldId id="299" r:id="rId32"/>
    <p:sldId id="308" r:id="rId33"/>
    <p:sldId id="287" r:id="rId34"/>
    <p:sldId id="300" r:id="rId35"/>
    <p:sldId id="301" r:id="rId36"/>
    <p:sldId id="292" r:id="rId37"/>
    <p:sldId id="288" r:id="rId38"/>
    <p:sldId id="302" r:id="rId39"/>
    <p:sldId id="309" r:id="rId40"/>
    <p:sldId id="303" r:id="rId41"/>
    <p:sldId id="310" r:id="rId42"/>
    <p:sldId id="305" r:id="rId43"/>
    <p:sldId id="307" r:id="rId44"/>
    <p:sldId id="297" r:id="rId45"/>
    <p:sldId id="298" r:id="rId46"/>
    <p:sldId id="280" r:id="rId47"/>
    <p:sldId id="281" r:id="rId48"/>
    <p:sldId id="28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B)</c:v>
                </c:pt>
              </c:strCache>
            </c:strRef>
          </c:cat>
          <c:val>
            <c:numRef>
              <c:f>Sheet1!$B$2:$B$5</c:f>
              <c:numCache>
                <c:formatCode>General</c:formatCode>
                <c:ptCount val="4"/>
                <c:pt idx="0">
                  <c:v>10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smtClean="0"/>
                      <a:t>3B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B)</c:v>
                </c:pt>
              </c:strCache>
            </c:strRef>
          </c:cat>
          <c:val>
            <c:numRef>
              <c:f>Sheet1!$C$2:$C$5</c:f>
              <c:numCache>
                <c:formatCode>General</c:formatCode>
                <c:ptCount val="4"/>
                <c:pt idx="0">
                  <c:v>3</c:v>
                </c:pt>
              </c:numCache>
            </c:numRef>
          </c:val>
        </c:ser>
        <c:dLbls>
          <c:showLegendKey val="0"/>
          <c:showVal val="1"/>
          <c:showCatName val="0"/>
          <c:showSerName val="0"/>
          <c:showPercent val="0"/>
          <c:showBubbleSize val="0"/>
        </c:dLbls>
        <c:gapWidth val="0"/>
        <c:gapDepth val="170"/>
        <c:shape val="box"/>
        <c:axId val="-1523662544"/>
        <c:axId val="-1523662000"/>
        <c:axId val="0"/>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r>
                            <a:rPr lang="en-US" smtClean="0"/>
                            <a:t>9B</a:t>
                          </a:r>
                          <a:endParaRPr lang="en-US"/>
                        </a:p>
                      </c:rich>
                    </c:tx>
                    <c:spPr>
                      <a:solidFill>
                        <a:schemeClr val="accent3">
                          <a:alpha val="30000"/>
                        </a:schemeClr>
                      </a:solidFill>
                      <a:ln>
                        <a:solidFill>
                          <a:schemeClr val="bg1">
                            <a:alpha val="2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uri="{CE6537A1-D6FC-4f65-9D91-7224C49458BB}"/>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a:solidFill>
                              <a:schemeClr val="lt1">
                                <a:lumMod val="50000"/>
                              </a:schemeClr>
                            </a:solidFill>
                            <a:round/>
                          </a:ln>
                          <a:effectLst/>
                        </c:spPr>
                      </c15:leaderLines>
                    </c:ext>
                  </c:extLst>
                </c:dLbls>
                <c:cat>
                  <c:strRef>
                    <c:extLst>
                      <c:ext uri="{02D57815-91ED-43cb-92C2-25804820EDAC}">
                        <c15:formulaRef>
                          <c15:sqref>Sheet1!$A$2:$A$5</c15:sqref>
                        </c15:formulaRef>
                      </c:ext>
                    </c:extLst>
                    <c:strCache>
                      <c:ptCount val="1"/>
                      <c:pt idx="0">
                        <c:v>(10 B)</c:v>
                      </c:pt>
                    </c:strCache>
                  </c:strRef>
                </c:cat>
                <c:val>
                  <c:numRef>
                    <c:extLst>
                      <c:ext uri="{02D57815-91ED-43cb-92C2-25804820EDAC}">
                        <c15:formulaRef>
                          <c15:sqref>Sheet1!$D$2:$D$5</c15:sqref>
                        </c15:formulaRef>
                      </c:ext>
                    </c:extLst>
                    <c:numCache>
                      <c:formatCode>General</c:formatCode>
                      <c:ptCount val="4"/>
                      <c:pt idx="0">
                        <c:v>9</c:v>
                      </c:pt>
                    </c:numCache>
                  </c:numRef>
                </c:val>
              </c15:ser>
            </c15:filteredBarSeries>
          </c:ext>
        </c:extLst>
      </c:bar3DChart>
      <c:catAx>
        <c:axId val="-15236625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523662000"/>
        <c:crosses val="autoZero"/>
        <c:auto val="1"/>
        <c:lblAlgn val="ctr"/>
        <c:lblOffset val="100"/>
        <c:noMultiLvlLbl val="0"/>
      </c:catAx>
      <c:valAx>
        <c:axId val="-1523662000"/>
        <c:scaling>
          <c:orientation val="minMax"/>
        </c:scaling>
        <c:delete val="1"/>
        <c:axPos val="l"/>
        <c:numFmt formatCode="General" sourceLinked="1"/>
        <c:majorTickMark val="out"/>
        <c:minorTickMark val="none"/>
        <c:tickLblPos val="nextTo"/>
        <c:crossAx val="-152366254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100 KB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KB)</c:v>
                </c:pt>
              </c:strCache>
            </c:strRef>
          </c:cat>
          <c:val>
            <c:numRef>
              <c:f>Sheet1!$B$2:$B$5</c:f>
              <c:numCache>
                <c:formatCode>General</c:formatCode>
                <c:ptCount val="4"/>
                <c:pt idx="0">
                  <c:v>100000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a:t>
                    </a:r>
                    <a:r>
                      <a:rPr lang="en-US" baseline="0" dirty="0" smtClean="0"/>
                      <a:t> KB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KB)</c:v>
                </c:pt>
              </c:strCache>
            </c:strRef>
          </c:cat>
          <c:val>
            <c:numRef>
              <c:f>Sheet1!$C$2:$C$5</c:f>
              <c:numCache>
                <c:formatCode>General</c:formatCode>
                <c:ptCount val="4"/>
                <c:pt idx="0">
                  <c:v>33192</c:v>
                </c:pt>
              </c:numCache>
            </c:numRef>
          </c:val>
        </c:ser>
        <c:ser>
          <c:idx val="2"/>
          <c:order val="2"/>
          <c:tx>
            <c:strRef>
              <c:f>Sheet1!$D$1</c:f>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layout>
                <c:manualLayout>
                  <c:x val="0.12032520325203253"/>
                  <c:y val="-0.12429378531073441"/>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r>
                      <a:rPr lang="en-US" dirty="0" smtClean="0"/>
                      <a:t>34</a:t>
                    </a:r>
                    <a:r>
                      <a:rPr lang="en-US" baseline="0" dirty="0" smtClean="0"/>
                      <a:t> KB</a:t>
                    </a:r>
                    <a:endParaRPr lang="en-US" dirty="0"/>
                  </a:p>
                </c:rich>
              </c:tx>
              <c:spPr>
                <a:solidFill>
                  <a:schemeClr val="accent3">
                    <a:alpha val="30000"/>
                  </a:schemeClr>
                </a:solidFill>
                <a:ln>
                  <a:solidFill>
                    <a:schemeClr val="bg1">
                      <a:alpha val="2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KB)</c:v>
                </c:pt>
              </c:strCache>
            </c:strRef>
          </c:cat>
          <c:val>
            <c:numRef>
              <c:f>Sheet1!$D$2:$D$5</c:f>
              <c:numCache>
                <c:formatCode>General</c:formatCode>
                <c:ptCount val="4"/>
                <c:pt idx="0">
                  <c:v>34766</c:v>
                </c:pt>
              </c:numCache>
            </c:numRef>
          </c:val>
        </c:ser>
        <c:dLbls>
          <c:showLegendKey val="0"/>
          <c:showVal val="1"/>
          <c:showCatName val="0"/>
          <c:showSerName val="0"/>
          <c:showPercent val="0"/>
          <c:showBubbleSize val="0"/>
        </c:dLbls>
        <c:gapWidth val="0"/>
        <c:gapDepth val="170"/>
        <c:shape val="box"/>
        <c:axId val="-1335211888"/>
        <c:axId val="-1335214064"/>
        <c:axId val="0"/>
      </c:bar3DChart>
      <c:catAx>
        <c:axId val="-13352118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5214064"/>
        <c:crosses val="autoZero"/>
        <c:auto val="1"/>
        <c:lblAlgn val="ctr"/>
        <c:lblOffset val="100"/>
        <c:noMultiLvlLbl val="0"/>
      </c:catAx>
      <c:valAx>
        <c:axId val="-1335214064"/>
        <c:scaling>
          <c:orientation val="minMax"/>
        </c:scaling>
        <c:delete val="1"/>
        <c:axPos val="l"/>
        <c:numFmt formatCode="General" sourceLinked="1"/>
        <c:majorTickMark val="out"/>
        <c:minorTickMark val="none"/>
        <c:tickLblPos val="nextTo"/>
        <c:crossAx val="-133521188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a:t>
                    </a:r>
                    <a:r>
                      <a:rPr lang="en-US" baseline="0" dirty="0" smtClean="0"/>
                      <a:t>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MB)</c:v>
                </c:pt>
              </c:strCache>
            </c:strRef>
          </c:cat>
          <c:val>
            <c:numRef>
              <c:f>Sheet1!$B$2:$B$5</c:f>
              <c:numCache>
                <c:formatCode>General</c:formatCode>
                <c:ptCount val="4"/>
                <c:pt idx="0">
                  <c:v>10000000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MB)</c:v>
                </c:pt>
              </c:strCache>
            </c:strRef>
          </c:cat>
          <c:val>
            <c:numRef>
              <c:f>Sheet1!$C$2:$C$5</c:f>
              <c:numCache>
                <c:formatCode>General</c:formatCode>
                <c:ptCount val="4"/>
                <c:pt idx="0">
                  <c:v>3319250</c:v>
                </c:pt>
              </c:numCache>
            </c:numRef>
          </c:val>
        </c:ser>
        <c:ser>
          <c:idx val="2"/>
          <c:order val="2"/>
          <c:tx>
            <c:strRef>
              <c:f>Sheet1!$D$1</c:f>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layout>
                <c:manualLayout>
                  <c:x val="0.12682926829268293"/>
                  <c:y val="-0.2316384180790961"/>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r>
                      <a:rPr lang="en-US" dirty="0" smtClean="0"/>
                      <a:t>3.46 MB</a:t>
                    </a:r>
                    <a:endParaRPr lang="en-US" dirty="0"/>
                  </a:p>
                </c:rich>
              </c:tx>
              <c:spPr>
                <a:solidFill>
                  <a:schemeClr val="accent3">
                    <a:alpha val="30000"/>
                  </a:schemeClr>
                </a:solidFill>
                <a:ln>
                  <a:solidFill>
                    <a:schemeClr val="bg1">
                      <a:alpha val="2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MB)</c:v>
                </c:pt>
              </c:strCache>
            </c:strRef>
          </c:cat>
          <c:val>
            <c:numRef>
              <c:f>Sheet1!$D$2:$D$5</c:f>
              <c:numCache>
                <c:formatCode>General</c:formatCode>
                <c:ptCount val="4"/>
                <c:pt idx="0">
                  <c:v>3461576</c:v>
                </c:pt>
              </c:numCache>
            </c:numRef>
          </c:val>
        </c:ser>
        <c:dLbls>
          <c:showLegendKey val="0"/>
          <c:showVal val="1"/>
          <c:showCatName val="0"/>
          <c:showSerName val="0"/>
          <c:showPercent val="0"/>
          <c:showBubbleSize val="0"/>
        </c:dLbls>
        <c:gapWidth val="0"/>
        <c:gapDepth val="170"/>
        <c:shape val="box"/>
        <c:axId val="-1335214608"/>
        <c:axId val="-1335211344"/>
        <c:axId val="0"/>
      </c:bar3DChart>
      <c:catAx>
        <c:axId val="-13352146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5211344"/>
        <c:crosses val="autoZero"/>
        <c:auto val="1"/>
        <c:lblAlgn val="ctr"/>
        <c:lblOffset val="100"/>
        <c:noMultiLvlLbl val="0"/>
      </c:catAx>
      <c:valAx>
        <c:axId val="-1335211344"/>
        <c:scaling>
          <c:orientation val="minMax"/>
        </c:scaling>
        <c:delete val="1"/>
        <c:axPos val="l"/>
        <c:numFmt formatCode="General" sourceLinked="1"/>
        <c:majorTickMark val="out"/>
        <c:minorTickMark val="none"/>
        <c:tickLblPos val="nextTo"/>
        <c:crossAx val="-133521460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100</a:t>
                    </a:r>
                    <a:r>
                      <a:rPr lang="en-US" baseline="0" dirty="0" smtClean="0"/>
                      <a:t>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MB)</c:v>
                </c:pt>
              </c:strCache>
            </c:strRef>
          </c:cat>
          <c:val>
            <c:numRef>
              <c:f>Sheet1!$B$2:$B$5</c:f>
              <c:numCache>
                <c:formatCode>General</c:formatCode>
                <c:ptCount val="4"/>
                <c:pt idx="0">
                  <c:v>100000000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33.2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MB)</c:v>
                </c:pt>
              </c:strCache>
            </c:strRef>
          </c:cat>
          <c:val>
            <c:numRef>
              <c:f>Sheet1!$C$2:$C$5</c:f>
              <c:numCache>
                <c:formatCode>General</c:formatCode>
                <c:ptCount val="4"/>
                <c:pt idx="0">
                  <c:v>33192500</c:v>
                </c:pt>
              </c:numCache>
            </c:numRef>
          </c:val>
        </c:ser>
        <c:ser>
          <c:idx val="2"/>
          <c:order val="2"/>
          <c:tx>
            <c:strRef>
              <c:f>Sheet1!$D$1</c:f>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layout>
                <c:manualLayout>
                  <c:x val="0.12682926829268293"/>
                  <c:y val="-0.22598870056497181"/>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r>
                      <a:rPr lang="en-US" dirty="0" smtClean="0"/>
                      <a:t>34.6</a:t>
                    </a:r>
                    <a:r>
                      <a:rPr lang="en-US" baseline="0" dirty="0" smtClean="0"/>
                      <a:t> MB</a:t>
                    </a:r>
                    <a:endParaRPr lang="en-US" dirty="0"/>
                  </a:p>
                </c:rich>
              </c:tx>
              <c:spPr>
                <a:solidFill>
                  <a:schemeClr val="accent3">
                    <a:alpha val="30000"/>
                  </a:schemeClr>
                </a:solidFill>
                <a:ln>
                  <a:solidFill>
                    <a:schemeClr val="bg1">
                      <a:alpha val="2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MB)</c:v>
                </c:pt>
              </c:strCache>
            </c:strRef>
          </c:cat>
          <c:val>
            <c:numRef>
              <c:f>Sheet1!$D$2:$D$5</c:f>
              <c:numCache>
                <c:formatCode>General</c:formatCode>
                <c:ptCount val="4"/>
                <c:pt idx="0">
                  <c:v>34615684</c:v>
                </c:pt>
              </c:numCache>
            </c:numRef>
          </c:val>
        </c:ser>
        <c:dLbls>
          <c:showLegendKey val="0"/>
          <c:showVal val="1"/>
          <c:showCatName val="0"/>
          <c:showSerName val="0"/>
          <c:showPercent val="0"/>
          <c:showBubbleSize val="0"/>
        </c:dLbls>
        <c:gapWidth val="0"/>
        <c:gapDepth val="170"/>
        <c:shape val="box"/>
        <c:axId val="-1335213520"/>
        <c:axId val="-1335210256"/>
        <c:axId val="0"/>
      </c:bar3DChart>
      <c:catAx>
        <c:axId val="-13352135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5210256"/>
        <c:crosses val="autoZero"/>
        <c:auto val="1"/>
        <c:lblAlgn val="ctr"/>
        <c:lblOffset val="100"/>
        <c:noMultiLvlLbl val="0"/>
      </c:catAx>
      <c:valAx>
        <c:axId val="-1335210256"/>
        <c:scaling>
          <c:orientation val="minMax"/>
        </c:scaling>
        <c:delete val="1"/>
        <c:axPos val="l"/>
        <c:numFmt formatCode="General" sourceLinked="1"/>
        <c:majorTickMark val="out"/>
        <c:minorTickMark val="none"/>
        <c:tickLblPos val="nextTo"/>
        <c:crossAx val="-13352135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sz="3200" dirty="0"/>
              <a:t>Compression Ratio</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General Huffman</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Sheet1!$A$2:$A$9</c:f>
              <c:strCache>
                <c:ptCount val="8"/>
                <c:pt idx="0">
                  <c:v>(10b)  </c:v>
                </c:pt>
                <c:pt idx="1">
                  <c:v>(100b) </c:v>
                </c:pt>
                <c:pt idx="2">
                  <c:v>(1kb)  </c:v>
                </c:pt>
                <c:pt idx="3">
                  <c:v>(10kb) </c:v>
                </c:pt>
                <c:pt idx="4">
                  <c:v>(100kb)</c:v>
                </c:pt>
                <c:pt idx="5">
                  <c:v>(1mb)  </c:v>
                </c:pt>
                <c:pt idx="6">
                  <c:v>(10mb) </c:v>
                </c:pt>
                <c:pt idx="7">
                  <c:v>(100mb)</c:v>
                </c:pt>
              </c:strCache>
            </c:strRef>
          </c:cat>
          <c:val>
            <c:numRef>
              <c:f>Sheet1!$B$2:$B$9</c:f>
              <c:numCache>
                <c:formatCode>General</c:formatCode>
                <c:ptCount val="8"/>
                <c:pt idx="0">
                  <c:v>59.72222</c:v>
                </c:pt>
                <c:pt idx="1">
                  <c:v>66.789215999999996</c:v>
                </c:pt>
                <c:pt idx="2">
                  <c:v>66.724999999999994</c:v>
                </c:pt>
                <c:pt idx="3">
                  <c:v>66.807500000000005</c:v>
                </c:pt>
                <c:pt idx="4">
                  <c:v>66.807500000000005</c:v>
                </c:pt>
                <c:pt idx="5">
                  <c:v>66.807500000000005</c:v>
                </c:pt>
                <c:pt idx="6">
                  <c:v>66.807500000000005</c:v>
                </c:pt>
                <c:pt idx="7">
                  <c:v>66.807500000000005</c:v>
                </c:pt>
              </c:numCache>
            </c:numRef>
          </c:val>
          <c:smooth val="0"/>
        </c:ser>
        <c:ser>
          <c:idx val="1"/>
          <c:order val="1"/>
          <c:tx>
            <c:strRef>
              <c:f>Sheet1!$C$1</c:f>
              <c:strCache>
                <c:ptCount val="1"/>
                <c:pt idx="0">
                  <c:v> Adaptive Huffman</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Sheet1!$A$2:$A$9</c:f>
              <c:strCache>
                <c:ptCount val="8"/>
                <c:pt idx="0">
                  <c:v>(10b)  </c:v>
                </c:pt>
                <c:pt idx="1">
                  <c:v>(100b) </c:v>
                </c:pt>
                <c:pt idx="2">
                  <c:v>(1kb)  </c:v>
                </c:pt>
                <c:pt idx="3">
                  <c:v>(10kb) </c:v>
                </c:pt>
                <c:pt idx="4">
                  <c:v>(100kb)</c:v>
                </c:pt>
                <c:pt idx="5">
                  <c:v>(1mb)  </c:v>
                </c:pt>
                <c:pt idx="6">
                  <c:v>(10mb) </c:v>
                </c:pt>
                <c:pt idx="7">
                  <c:v>(100mb)</c:v>
                </c:pt>
              </c:strCache>
            </c:strRef>
          </c:cat>
          <c:val>
            <c:numRef>
              <c:f>Sheet1!$C$2:$C$9</c:f>
              <c:numCache>
                <c:formatCode>General</c:formatCode>
                <c:ptCount val="8"/>
                <c:pt idx="0">
                  <c:v>7.5</c:v>
                </c:pt>
                <c:pt idx="1">
                  <c:v>56.75</c:v>
                </c:pt>
                <c:pt idx="2">
                  <c:v>63.912500000000001</c:v>
                </c:pt>
                <c:pt idx="3">
                  <c:v>64.657499999999999</c:v>
                </c:pt>
                <c:pt idx="4">
                  <c:v>65.233625000000004</c:v>
                </c:pt>
                <c:pt idx="5">
                  <c:v>65.383412000000007</c:v>
                </c:pt>
                <c:pt idx="6">
                  <c:v>65.384234000000006</c:v>
                </c:pt>
                <c:pt idx="7">
                  <c:v>65.384315999999998</c:v>
                </c:pt>
              </c:numCache>
            </c:numRef>
          </c:val>
          <c:smooth val="0"/>
        </c:ser>
        <c:dLbls>
          <c:showLegendKey val="0"/>
          <c:showVal val="0"/>
          <c:showCatName val="0"/>
          <c:showSerName val="0"/>
          <c:showPercent val="0"/>
          <c:showBubbleSize val="0"/>
        </c:dLbls>
        <c:marker val="1"/>
        <c:smooth val="0"/>
        <c:axId val="-1335207536"/>
        <c:axId val="-1336202640"/>
      </c:lineChart>
      <c:catAx>
        <c:axId val="-1335207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336202640"/>
        <c:crosses val="autoZero"/>
        <c:auto val="1"/>
        <c:lblAlgn val="ctr"/>
        <c:lblOffset val="100"/>
        <c:noMultiLvlLbl val="0"/>
      </c:catAx>
      <c:valAx>
        <c:axId val="-1336202640"/>
        <c:scaling>
          <c:orientation val="minMax"/>
          <c:max val="80"/>
          <c:min val="0"/>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5207536"/>
        <c:crosses val="autoZero"/>
        <c:crossBetween val="between"/>
        <c:majorUnit val="5"/>
      </c:valAx>
      <c:spPr>
        <a:noFill/>
        <a:ln>
          <a:noFill/>
        </a:ln>
        <a:effectLst/>
      </c:spPr>
    </c:plotArea>
    <c:legend>
      <c:legendPos val="t"/>
      <c:legendEntry>
        <c:idx val="0"/>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6108374343832023"/>
          <c:y val="9.2305628463108774E-2"/>
          <c:w val="0.2997074311023622"/>
          <c:h val="6.278638086905803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bg2">
            <a:tint val="78000"/>
            <a:shade val="100000"/>
            <a:hueMod val="136000"/>
            <a:satMod val="160000"/>
            <a:lumMod val="105000"/>
          </a:schemeClr>
        </a:gs>
        <a:gs pos="100000">
          <a:schemeClr val="bg2">
            <a:shade val="92000"/>
            <a:satMod val="170000"/>
            <a:lumMod val="96000"/>
          </a:schemeClr>
        </a:gs>
      </a:gsLst>
      <a:lin ang="5400000" scaled="0"/>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r>
              <a:rPr lang="en-IN"/>
              <a:t>Time Taken</a:t>
            </a:r>
          </a:p>
        </c:rich>
      </c:tx>
      <c:layout/>
      <c:overlay val="0"/>
      <c:spPr>
        <a:noFill/>
        <a:ln>
          <a:noFill/>
        </a:ln>
        <a:effectLst/>
      </c:spPr>
      <c:txPr>
        <a:bodyPr rot="0" spcFirstLastPara="1" vertOverflow="ellipsis" vert="horz" wrap="square" anchor="ctr" anchorCtr="1"/>
        <a:lstStyle/>
        <a:p>
          <a:pPr>
            <a:defRPr sz="1915" b="0" i="0" u="none" strike="noStrike" kern="1200" cap="all" spc="0" baseline="0">
              <a:gradFill>
                <a:gsLst>
                  <a:gs pos="0">
                    <a:schemeClr val="dk1">
                      <a:lumMod val="50000"/>
                      <a:lumOff val="50000"/>
                    </a:schemeClr>
                  </a:gs>
                  <a:gs pos="100000">
                    <a:schemeClr val="dk1">
                      <a:lumMod val="85000"/>
                      <a:lumOff val="15000"/>
                    </a:schemeClr>
                  </a:gs>
                </a:gsLst>
                <a:lin ang="5400000" scaled="0"/>
              </a:gra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General Huffman</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Sheet1!$A$2:$A$10</c:f>
              <c:strCache>
                <c:ptCount val="8"/>
                <c:pt idx="0">
                  <c:v>(10B)  </c:v>
                </c:pt>
                <c:pt idx="1">
                  <c:v>(100B) </c:v>
                </c:pt>
                <c:pt idx="2">
                  <c:v>(1KB)  </c:v>
                </c:pt>
                <c:pt idx="3">
                  <c:v>(10KB) </c:v>
                </c:pt>
                <c:pt idx="4">
                  <c:v>(100KB)</c:v>
                </c:pt>
                <c:pt idx="5">
                  <c:v>(1MB)  </c:v>
                </c:pt>
                <c:pt idx="6">
                  <c:v>(10MB) </c:v>
                </c:pt>
                <c:pt idx="7">
                  <c:v>(100MB)</c:v>
                </c:pt>
              </c:strCache>
            </c:strRef>
          </c:cat>
          <c:val>
            <c:numRef>
              <c:f>Sheet1!$B$2:$B$10</c:f>
              <c:numCache>
                <c:formatCode>General</c:formatCode>
                <c:ptCount val="9"/>
                <c:pt idx="0">
                  <c:v>5</c:v>
                </c:pt>
                <c:pt idx="1">
                  <c:v>5</c:v>
                </c:pt>
                <c:pt idx="2">
                  <c:v>42</c:v>
                </c:pt>
                <c:pt idx="3">
                  <c:v>306</c:v>
                </c:pt>
                <c:pt idx="4">
                  <c:v>3157</c:v>
                </c:pt>
                <c:pt idx="5">
                  <c:v>34429</c:v>
                </c:pt>
                <c:pt idx="6">
                  <c:v>303516</c:v>
                </c:pt>
                <c:pt idx="7">
                  <c:v>4443670</c:v>
                </c:pt>
              </c:numCache>
            </c:numRef>
          </c:val>
          <c:smooth val="0"/>
        </c:ser>
        <c:ser>
          <c:idx val="1"/>
          <c:order val="1"/>
          <c:tx>
            <c:strRef>
              <c:f>Sheet1!$C$1</c:f>
              <c:strCache>
                <c:ptCount val="1"/>
                <c:pt idx="0">
                  <c:v> Adaptive Huffman</c:v>
                </c:pt>
              </c:strCache>
            </c:strRef>
          </c:tx>
          <c:spPr>
            <a:ln w="19050" cap="rnd" cmpd="sng" algn="ctr">
              <a:solidFill>
                <a:schemeClr val="accent2">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35000"/>
                          <a:lumOff val="65000"/>
                        </a:schemeClr>
                      </a:solidFill>
                    </a:ln>
                    <a:effectLst/>
                  </c:spPr>
                </c15:leaderLines>
              </c:ext>
            </c:extLst>
          </c:dLbls>
          <c:cat>
            <c:strRef>
              <c:f>Sheet1!$A$2:$A$10</c:f>
              <c:strCache>
                <c:ptCount val="8"/>
                <c:pt idx="0">
                  <c:v>(10B)  </c:v>
                </c:pt>
                <c:pt idx="1">
                  <c:v>(100B) </c:v>
                </c:pt>
                <c:pt idx="2">
                  <c:v>(1KB)  </c:v>
                </c:pt>
                <c:pt idx="3">
                  <c:v>(10KB) </c:v>
                </c:pt>
                <c:pt idx="4">
                  <c:v>(100KB)</c:v>
                </c:pt>
                <c:pt idx="5">
                  <c:v>(1MB)  </c:v>
                </c:pt>
                <c:pt idx="6">
                  <c:v>(10MB) </c:v>
                </c:pt>
                <c:pt idx="7">
                  <c:v>(100MB)</c:v>
                </c:pt>
              </c:strCache>
            </c:strRef>
          </c:cat>
          <c:val>
            <c:numRef>
              <c:f>Sheet1!$C$2:$C$10</c:f>
              <c:numCache>
                <c:formatCode>General</c:formatCode>
                <c:ptCount val="9"/>
                <c:pt idx="0">
                  <c:v>10</c:v>
                </c:pt>
                <c:pt idx="1">
                  <c:v>38</c:v>
                </c:pt>
                <c:pt idx="2">
                  <c:v>230</c:v>
                </c:pt>
                <c:pt idx="3">
                  <c:v>4989</c:v>
                </c:pt>
                <c:pt idx="4">
                  <c:v>22289</c:v>
                </c:pt>
                <c:pt idx="5">
                  <c:v>204688</c:v>
                </c:pt>
                <c:pt idx="6">
                  <c:v>2490069</c:v>
                </c:pt>
                <c:pt idx="7">
                  <c:v>38262387</c:v>
                </c:pt>
              </c:numCache>
            </c:numRef>
          </c:val>
          <c:smooth val="0"/>
        </c:ser>
        <c:dLbls>
          <c:dLblPos val="ctr"/>
          <c:showLegendKey val="0"/>
          <c:showVal val="1"/>
          <c:showCatName val="0"/>
          <c:showSerName val="0"/>
          <c:showPercent val="0"/>
          <c:showBubbleSize val="0"/>
        </c:dLbls>
        <c:marker val="1"/>
        <c:smooth val="0"/>
        <c:axId val="-1336192304"/>
        <c:axId val="-1336200464"/>
      </c:lineChart>
      <c:catAx>
        <c:axId val="-133619230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dk1">
                    <a:lumMod val="65000"/>
                    <a:lumOff val="35000"/>
                  </a:schemeClr>
                </a:solidFill>
                <a:latin typeface="+mn-lt"/>
                <a:ea typeface="+mn-ea"/>
                <a:cs typeface="+mn-cs"/>
              </a:defRPr>
            </a:pPr>
            <a:endParaRPr lang="en-US"/>
          </a:p>
        </c:txPr>
        <c:crossAx val="-1336200464"/>
        <c:crossesAt val="0"/>
        <c:auto val="1"/>
        <c:lblAlgn val="ctr"/>
        <c:lblOffset val="100"/>
        <c:noMultiLvlLbl val="0"/>
      </c:catAx>
      <c:valAx>
        <c:axId val="-1336200464"/>
        <c:scaling>
          <c:logBase val="10"/>
          <c:orientation val="minMax"/>
        </c:scaling>
        <c:delete val="1"/>
        <c:axPos val="l"/>
        <c:numFmt formatCode="General" sourceLinked="1"/>
        <c:majorTickMark val="none"/>
        <c:minorTickMark val="none"/>
        <c:tickLblPos val="nextTo"/>
        <c:crossAx val="-13361923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sz="3200" dirty="0"/>
              <a:t>Compression Ratio</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strRef>
              <c:f>Sheet1!$C$1</c:f>
              <c:strCache>
                <c:ptCount val="1"/>
                <c:pt idx="0">
                  <c:v>JPEG</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Sheet1!$A$2:$A$9</c:f>
              <c:strCache>
                <c:ptCount val="6"/>
                <c:pt idx="0">
                  <c:v>(392KB)  </c:v>
                </c:pt>
                <c:pt idx="1">
                  <c:v>(508KB) </c:v>
                </c:pt>
                <c:pt idx="2">
                  <c:v>(1MB)  </c:v>
                </c:pt>
                <c:pt idx="3">
                  <c:v>(6.2MB) </c:v>
                </c:pt>
                <c:pt idx="4">
                  <c:v>(6.9MB)</c:v>
                </c:pt>
                <c:pt idx="5">
                  <c:v>(20.2MB)  </c:v>
                </c:pt>
              </c:strCache>
            </c:strRef>
          </c:cat>
          <c:val>
            <c:numRef>
              <c:f>Sheet1!$C$2:$C$9</c:f>
              <c:numCache>
                <c:formatCode>General</c:formatCode>
                <c:ptCount val="8"/>
                <c:pt idx="0">
                  <c:v>91.07</c:v>
                </c:pt>
                <c:pt idx="1">
                  <c:v>86.2</c:v>
                </c:pt>
                <c:pt idx="2">
                  <c:v>90.5</c:v>
                </c:pt>
                <c:pt idx="3">
                  <c:v>89.88</c:v>
                </c:pt>
                <c:pt idx="4">
                  <c:v>94.16</c:v>
                </c:pt>
                <c:pt idx="5">
                  <c:v>97.25</c:v>
                </c:pt>
              </c:numCache>
            </c:numRef>
          </c:val>
          <c:smooth val="0"/>
        </c:ser>
        <c:dLbls>
          <c:showLegendKey val="0"/>
          <c:showVal val="0"/>
          <c:showCatName val="0"/>
          <c:showSerName val="0"/>
          <c:showPercent val="0"/>
          <c:showBubbleSize val="0"/>
        </c:dLbls>
        <c:marker val="1"/>
        <c:smooth val="0"/>
        <c:axId val="-1336195568"/>
        <c:axId val="-1336199376"/>
      </c:lineChart>
      <c:catAx>
        <c:axId val="-1336195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336199376"/>
        <c:crosses val="autoZero"/>
        <c:auto val="1"/>
        <c:lblAlgn val="ctr"/>
        <c:lblOffset val="100"/>
        <c:noMultiLvlLbl val="0"/>
      </c:catAx>
      <c:valAx>
        <c:axId val="-1336199376"/>
        <c:scaling>
          <c:orientation val="minMax"/>
          <c:max val="100"/>
          <c:min val="0"/>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6195568"/>
        <c:crosses val="autoZero"/>
        <c:crossBetween val="between"/>
        <c:majorUnit val="5"/>
      </c:valAx>
      <c:spPr>
        <a:noFill/>
        <a:ln>
          <a:noFill/>
        </a:ln>
        <a:effectLst/>
      </c:spPr>
    </c:plotArea>
    <c:legend>
      <c:legendPos val="t"/>
      <c:legendEntry>
        <c:idx val="0"/>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6108374343832023"/>
          <c:y val="9.2305628463108774E-2"/>
          <c:w val="0.2997074311023622"/>
          <c:h val="6.278638086905803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bg2">
            <a:tint val="78000"/>
            <a:shade val="100000"/>
            <a:hueMod val="136000"/>
            <a:satMod val="160000"/>
            <a:lumMod val="105000"/>
          </a:schemeClr>
        </a:gs>
        <a:gs pos="100000">
          <a:schemeClr val="bg2">
            <a:shade val="92000"/>
            <a:satMod val="170000"/>
            <a:lumMod val="96000"/>
          </a:schemeClr>
        </a:gs>
      </a:gsLst>
      <a:lin ang="5400000" scaled="0"/>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sz="3200" dirty="0" smtClean="0"/>
              <a:t>Time required</a:t>
            </a:r>
            <a:r>
              <a:rPr lang="en-IN" sz="3200" baseline="0" dirty="0" smtClean="0"/>
              <a:t> for compression</a:t>
            </a:r>
            <a:endParaRPr lang="en-IN" dirty="0"/>
          </a:p>
        </c:rich>
      </c:tx>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JPEG</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Sheet1!$A$2:$A$9</c:f>
              <c:strCache>
                <c:ptCount val="6"/>
                <c:pt idx="0">
                  <c:v>(392KB)</c:v>
                </c:pt>
                <c:pt idx="1">
                  <c:v>(508KB)</c:v>
                </c:pt>
                <c:pt idx="2">
                  <c:v>(1MB)</c:v>
                </c:pt>
                <c:pt idx="3">
                  <c:v>(6.2MB)</c:v>
                </c:pt>
                <c:pt idx="4">
                  <c:v>(6.9MB)</c:v>
                </c:pt>
                <c:pt idx="5">
                  <c:v>(20.2MB)</c:v>
                </c:pt>
              </c:strCache>
            </c:strRef>
          </c:cat>
          <c:val>
            <c:numRef>
              <c:f>Sheet1!$B$2:$B$9</c:f>
              <c:numCache>
                <c:formatCode>General</c:formatCode>
                <c:ptCount val="8"/>
                <c:pt idx="0">
                  <c:v>0.9</c:v>
                </c:pt>
                <c:pt idx="1">
                  <c:v>1.2</c:v>
                </c:pt>
                <c:pt idx="2">
                  <c:v>2.5</c:v>
                </c:pt>
                <c:pt idx="3">
                  <c:v>15.2</c:v>
                </c:pt>
                <c:pt idx="4">
                  <c:v>16.8</c:v>
                </c:pt>
                <c:pt idx="5">
                  <c:v>52.4</c:v>
                </c:pt>
              </c:numCache>
            </c:numRef>
          </c:val>
          <c:smooth val="0"/>
        </c:ser>
        <c:dLbls>
          <c:showLegendKey val="0"/>
          <c:showVal val="0"/>
          <c:showCatName val="0"/>
          <c:showSerName val="0"/>
          <c:showPercent val="0"/>
          <c:showBubbleSize val="0"/>
        </c:dLbls>
        <c:marker val="1"/>
        <c:smooth val="0"/>
        <c:axId val="-1336201008"/>
        <c:axId val="-1336190128"/>
      </c:lineChart>
      <c:catAx>
        <c:axId val="-1336201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336190128"/>
        <c:crosses val="autoZero"/>
        <c:auto val="1"/>
        <c:lblAlgn val="ctr"/>
        <c:lblOffset val="100"/>
        <c:noMultiLvlLbl val="0"/>
      </c:catAx>
      <c:valAx>
        <c:axId val="-1336190128"/>
        <c:scaling>
          <c:orientation val="minMax"/>
          <c:max val="55"/>
          <c:min val="0"/>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36201008"/>
        <c:crosses val="autoZero"/>
        <c:crossBetween val="between"/>
        <c:majorUnit val="5"/>
      </c:valAx>
      <c:spPr>
        <a:noFill/>
        <a:ln>
          <a:noFill/>
        </a:ln>
        <a:effectLst/>
      </c:spPr>
    </c:plotArea>
    <c:legend>
      <c:legendPos val="t"/>
      <c:legendEntry>
        <c:idx val="0"/>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36108374343832023"/>
          <c:y val="9.2305628463108774E-2"/>
          <c:w val="0.2997074311023622"/>
          <c:h val="6.278638086905803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gradFill>
      <a:gsLst>
        <a:gs pos="0">
          <a:schemeClr val="bg2">
            <a:tint val="78000"/>
            <a:shade val="100000"/>
            <a:hueMod val="136000"/>
            <a:satMod val="160000"/>
            <a:lumMod val="105000"/>
          </a:schemeClr>
        </a:gs>
        <a:gs pos="100000">
          <a:schemeClr val="bg2">
            <a:shade val="92000"/>
            <a:satMod val="170000"/>
            <a:lumMod val="96000"/>
          </a:schemeClr>
        </a:gs>
      </a:gsLst>
      <a:lin ang="5400000" scaled="0"/>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100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B)</c:v>
                </c:pt>
              </c:strCache>
            </c:strRef>
          </c:cat>
          <c:val>
            <c:numRef>
              <c:f>Sheet1!$B$2:$B$5</c:f>
              <c:numCache>
                <c:formatCode>General</c:formatCode>
                <c:ptCount val="4"/>
                <c:pt idx="0">
                  <c:v>102</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B)</c:v>
                </c:pt>
              </c:strCache>
            </c:strRef>
          </c:cat>
          <c:val>
            <c:numRef>
              <c:f>Sheet1!$C$2:$C$5</c:f>
              <c:numCache>
                <c:formatCode>General</c:formatCode>
                <c:ptCount val="4"/>
                <c:pt idx="0">
                  <c:v>33</c:v>
                </c:pt>
              </c:numCache>
            </c:numRef>
          </c:val>
        </c:ser>
        <c:dLbls>
          <c:showLegendKey val="0"/>
          <c:showVal val="1"/>
          <c:showCatName val="0"/>
          <c:showSerName val="0"/>
          <c:showPercent val="0"/>
          <c:showBubbleSize val="0"/>
        </c:dLbls>
        <c:gapWidth val="0"/>
        <c:gapDepth val="170"/>
        <c:shape val="box"/>
        <c:axId val="-1523658736"/>
        <c:axId val="-1523660368"/>
        <c:axId val="0"/>
      </c:bar3DChart>
      <c:catAx>
        <c:axId val="-15236587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523660368"/>
        <c:crosses val="autoZero"/>
        <c:auto val="1"/>
        <c:lblAlgn val="ctr"/>
        <c:lblOffset val="100"/>
        <c:noMultiLvlLbl val="0"/>
      </c:catAx>
      <c:valAx>
        <c:axId val="-1523660368"/>
        <c:scaling>
          <c:orientation val="minMax"/>
        </c:scaling>
        <c:delete val="1"/>
        <c:axPos val="l"/>
        <c:numFmt formatCode="General" sourceLinked="1"/>
        <c:majorTickMark val="out"/>
        <c:minorTickMark val="none"/>
        <c:tickLblPos val="nextTo"/>
        <c:crossAx val="-15236587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1KB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 KB)</c:v>
                </c:pt>
              </c:strCache>
            </c:strRef>
          </c:cat>
          <c:val>
            <c:numRef>
              <c:f>Sheet1!$B$2:$B$5</c:f>
              <c:numCache>
                <c:formatCode>General</c:formatCode>
                <c:ptCount val="4"/>
                <c:pt idx="0">
                  <c:v>1000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332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 KB)</c:v>
                </c:pt>
              </c:strCache>
            </c:strRef>
          </c:cat>
          <c:val>
            <c:numRef>
              <c:f>Sheet1!$C$2:$C$5</c:f>
              <c:numCache>
                <c:formatCode>General</c:formatCode>
                <c:ptCount val="4"/>
                <c:pt idx="0">
                  <c:v>332</c:v>
                </c:pt>
              </c:numCache>
            </c:numRef>
          </c:val>
        </c:ser>
        <c:dLbls>
          <c:showLegendKey val="0"/>
          <c:showVal val="1"/>
          <c:showCatName val="0"/>
          <c:showSerName val="0"/>
          <c:showPercent val="0"/>
          <c:showBubbleSize val="0"/>
        </c:dLbls>
        <c:gapWidth val="0"/>
        <c:gapDepth val="170"/>
        <c:shape val="box"/>
        <c:axId val="-1336671664"/>
        <c:axId val="-1336662960"/>
        <c:axId val="0"/>
      </c:bar3DChart>
      <c:catAx>
        <c:axId val="-13366716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62960"/>
        <c:crosses val="autoZero"/>
        <c:auto val="1"/>
        <c:lblAlgn val="ctr"/>
        <c:lblOffset val="100"/>
        <c:noMultiLvlLbl val="0"/>
      </c:catAx>
      <c:valAx>
        <c:axId val="-1336662960"/>
        <c:scaling>
          <c:orientation val="minMax"/>
        </c:scaling>
        <c:delete val="1"/>
        <c:axPos val="l"/>
        <c:numFmt formatCode="General" sourceLinked="1"/>
        <c:majorTickMark val="out"/>
        <c:minorTickMark val="none"/>
        <c:tickLblPos val="nextTo"/>
        <c:crossAx val="-13366716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100 KB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KB)</c:v>
                </c:pt>
              </c:strCache>
            </c:strRef>
          </c:cat>
          <c:val>
            <c:numRef>
              <c:f>Sheet1!$B$2:$B$5</c:f>
              <c:numCache>
                <c:formatCode>General</c:formatCode>
                <c:ptCount val="4"/>
                <c:pt idx="0">
                  <c:v>100000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a:t>
                    </a:r>
                    <a:r>
                      <a:rPr lang="en-US" baseline="0" dirty="0" smtClean="0"/>
                      <a:t> KB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KB)</c:v>
                </c:pt>
              </c:strCache>
            </c:strRef>
          </c:cat>
          <c:val>
            <c:numRef>
              <c:f>Sheet1!$C$2:$C$5</c:f>
              <c:numCache>
                <c:formatCode>General</c:formatCode>
                <c:ptCount val="4"/>
                <c:pt idx="0">
                  <c:v>33192</c:v>
                </c:pt>
              </c:numCache>
            </c:numRef>
          </c:val>
        </c:ser>
        <c:dLbls>
          <c:showLegendKey val="0"/>
          <c:showVal val="1"/>
          <c:showCatName val="0"/>
          <c:showSerName val="0"/>
          <c:showPercent val="0"/>
          <c:showBubbleSize val="0"/>
        </c:dLbls>
        <c:gapWidth val="0"/>
        <c:gapDepth val="170"/>
        <c:shape val="box"/>
        <c:axId val="-1336670032"/>
        <c:axId val="-1336662416"/>
        <c:axId val="0"/>
      </c:bar3DChart>
      <c:catAx>
        <c:axId val="-13366700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62416"/>
        <c:crosses val="autoZero"/>
        <c:auto val="1"/>
        <c:lblAlgn val="ctr"/>
        <c:lblOffset val="100"/>
        <c:noMultiLvlLbl val="0"/>
      </c:catAx>
      <c:valAx>
        <c:axId val="-1336662416"/>
        <c:scaling>
          <c:orientation val="minMax"/>
        </c:scaling>
        <c:delete val="1"/>
        <c:axPos val="l"/>
        <c:numFmt formatCode="General" sourceLinked="1"/>
        <c:majorTickMark val="out"/>
        <c:minorTickMark val="none"/>
        <c:tickLblPos val="nextTo"/>
        <c:crossAx val="-13366700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a:t>
                    </a:r>
                    <a:r>
                      <a:rPr lang="en-US" baseline="0" dirty="0" smtClean="0"/>
                      <a:t>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MB)</c:v>
                </c:pt>
              </c:strCache>
            </c:strRef>
          </c:cat>
          <c:val>
            <c:numRef>
              <c:f>Sheet1!$B$2:$B$5</c:f>
              <c:numCache>
                <c:formatCode>General</c:formatCode>
                <c:ptCount val="4"/>
                <c:pt idx="0">
                  <c:v>10000000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MB)</c:v>
                </c:pt>
              </c:strCache>
            </c:strRef>
          </c:cat>
          <c:val>
            <c:numRef>
              <c:f>Sheet1!$C$2:$C$5</c:f>
              <c:numCache>
                <c:formatCode>General</c:formatCode>
                <c:ptCount val="4"/>
                <c:pt idx="0">
                  <c:v>3319250</c:v>
                </c:pt>
              </c:numCache>
            </c:numRef>
          </c:val>
        </c:ser>
        <c:dLbls>
          <c:showLegendKey val="0"/>
          <c:showVal val="1"/>
          <c:showCatName val="0"/>
          <c:showSerName val="0"/>
          <c:showPercent val="0"/>
          <c:showBubbleSize val="0"/>
        </c:dLbls>
        <c:gapWidth val="0"/>
        <c:gapDepth val="170"/>
        <c:shape val="box"/>
        <c:axId val="-1336668400"/>
        <c:axId val="-1336658608"/>
        <c:axId val="0"/>
      </c:bar3DChart>
      <c:catAx>
        <c:axId val="-13366684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58608"/>
        <c:crosses val="autoZero"/>
        <c:auto val="1"/>
        <c:lblAlgn val="ctr"/>
        <c:lblOffset val="100"/>
        <c:noMultiLvlLbl val="0"/>
      </c:catAx>
      <c:valAx>
        <c:axId val="-1336658608"/>
        <c:scaling>
          <c:orientation val="minMax"/>
        </c:scaling>
        <c:delete val="1"/>
        <c:axPos val="l"/>
        <c:numFmt formatCode="General" sourceLinked="1"/>
        <c:majorTickMark val="out"/>
        <c:minorTickMark val="none"/>
        <c:tickLblPos val="nextTo"/>
        <c:crossAx val="-133666840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100</a:t>
                    </a:r>
                    <a:r>
                      <a:rPr lang="en-US" baseline="0" dirty="0" smtClean="0"/>
                      <a:t>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MB)</c:v>
                </c:pt>
              </c:strCache>
            </c:strRef>
          </c:cat>
          <c:val>
            <c:numRef>
              <c:f>Sheet1!$B$2:$B$5</c:f>
              <c:numCache>
                <c:formatCode>General</c:formatCode>
                <c:ptCount val="4"/>
                <c:pt idx="0">
                  <c:v>100000000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33.2 MB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MB)</c:v>
                </c:pt>
              </c:strCache>
            </c:strRef>
          </c:cat>
          <c:val>
            <c:numRef>
              <c:f>Sheet1!$C$2:$C$5</c:f>
              <c:numCache>
                <c:formatCode>General</c:formatCode>
                <c:ptCount val="4"/>
                <c:pt idx="0">
                  <c:v>33192500</c:v>
                </c:pt>
              </c:numCache>
            </c:numRef>
          </c:val>
        </c:ser>
        <c:dLbls>
          <c:showLegendKey val="0"/>
          <c:showVal val="1"/>
          <c:showCatName val="0"/>
          <c:showSerName val="0"/>
          <c:showPercent val="0"/>
          <c:showBubbleSize val="0"/>
        </c:dLbls>
        <c:gapWidth val="0"/>
        <c:gapDepth val="170"/>
        <c:shape val="box"/>
        <c:axId val="-1336661872"/>
        <c:axId val="-1336670576"/>
        <c:axId val="0"/>
      </c:bar3DChart>
      <c:catAx>
        <c:axId val="-13366618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70576"/>
        <c:crosses val="autoZero"/>
        <c:auto val="1"/>
        <c:lblAlgn val="ctr"/>
        <c:lblOffset val="100"/>
        <c:noMultiLvlLbl val="0"/>
      </c:catAx>
      <c:valAx>
        <c:axId val="-1336670576"/>
        <c:scaling>
          <c:orientation val="minMax"/>
        </c:scaling>
        <c:delete val="1"/>
        <c:axPos val="l"/>
        <c:numFmt formatCode="General" sourceLinked="1"/>
        <c:majorTickMark val="out"/>
        <c:minorTickMark val="none"/>
        <c:tickLblPos val="nextTo"/>
        <c:crossAx val="-133666187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B)</c:v>
                </c:pt>
              </c:strCache>
            </c:strRef>
          </c:cat>
          <c:val>
            <c:numRef>
              <c:f>Sheet1!$B$2:$B$5</c:f>
              <c:numCache>
                <c:formatCode>General</c:formatCode>
                <c:ptCount val="4"/>
                <c:pt idx="0">
                  <c:v>10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smtClean="0"/>
                      <a:t>3B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B)</c:v>
                </c:pt>
              </c:strCache>
            </c:strRef>
          </c:cat>
          <c:val>
            <c:numRef>
              <c:f>Sheet1!$C$2:$C$5</c:f>
              <c:numCache>
                <c:formatCode>General</c:formatCode>
                <c:ptCount val="4"/>
                <c:pt idx="0">
                  <c:v>3</c:v>
                </c:pt>
              </c:numCache>
            </c:numRef>
          </c:val>
        </c:ser>
        <c:ser>
          <c:idx val="2"/>
          <c:order val="2"/>
          <c:tx>
            <c:strRef>
              <c:f>Sheet1!$D$1</c:f>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r>
                      <a:rPr lang="en-US" smtClean="0"/>
                      <a:t>9B</a:t>
                    </a:r>
                    <a:endParaRPr lang="en-US"/>
                  </a:p>
                </c:rich>
              </c:tx>
              <c:spPr>
                <a:solidFill>
                  <a:schemeClr val="accent3">
                    <a:alpha val="30000"/>
                  </a:schemeClr>
                </a:solidFill>
                <a:ln>
                  <a:solidFill>
                    <a:schemeClr val="bg1">
                      <a:alpha val="2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 B)</c:v>
                </c:pt>
              </c:strCache>
            </c:strRef>
          </c:cat>
          <c:val>
            <c:numRef>
              <c:f>Sheet1!$D$2:$D$5</c:f>
              <c:numCache>
                <c:formatCode>General</c:formatCode>
                <c:ptCount val="4"/>
                <c:pt idx="0">
                  <c:v>9</c:v>
                </c:pt>
              </c:numCache>
            </c:numRef>
          </c:val>
        </c:ser>
        <c:dLbls>
          <c:showLegendKey val="0"/>
          <c:showVal val="1"/>
          <c:showCatName val="0"/>
          <c:showSerName val="0"/>
          <c:showPercent val="0"/>
          <c:showBubbleSize val="0"/>
        </c:dLbls>
        <c:gapWidth val="0"/>
        <c:gapDepth val="170"/>
        <c:shape val="box"/>
        <c:axId val="-1336658064"/>
        <c:axId val="-1336666224"/>
        <c:axId val="0"/>
      </c:bar3DChart>
      <c:catAx>
        <c:axId val="-13366580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66224"/>
        <c:crosses val="autoZero"/>
        <c:auto val="1"/>
        <c:lblAlgn val="ctr"/>
        <c:lblOffset val="100"/>
        <c:noMultiLvlLbl val="0"/>
      </c:catAx>
      <c:valAx>
        <c:axId val="-1336666224"/>
        <c:scaling>
          <c:orientation val="minMax"/>
        </c:scaling>
        <c:delete val="1"/>
        <c:axPos val="l"/>
        <c:numFmt formatCode="General" sourceLinked="1"/>
        <c:majorTickMark val="out"/>
        <c:minorTickMark val="none"/>
        <c:tickLblPos val="nextTo"/>
        <c:crossAx val="-133665806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100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B)</c:v>
                </c:pt>
              </c:strCache>
            </c:strRef>
          </c:cat>
          <c:val>
            <c:numRef>
              <c:f>Sheet1!$B$2:$B$5</c:f>
              <c:numCache>
                <c:formatCode>General</c:formatCode>
                <c:ptCount val="4"/>
                <c:pt idx="0">
                  <c:v>102</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B)</c:v>
                </c:pt>
              </c:strCache>
            </c:strRef>
          </c:cat>
          <c:val>
            <c:numRef>
              <c:f>Sheet1!$C$2:$C$5</c:f>
              <c:numCache>
                <c:formatCode>General</c:formatCode>
                <c:ptCount val="4"/>
                <c:pt idx="0">
                  <c:v>33</c:v>
                </c:pt>
              </c:numCache>
            </c:numRef>
          </c:val>
        </c:ser>
        <c:ser>
          <c:idx val="2"/>
          <c:order val="2"/>
          <c:tx>
            <c:strRef>
              <c:f>Sheet1!$D$1</c:f>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layout>
                <c:manualLayout>
                  <c:x val="8.7804878048780483E-2"/>
                  <c:y val="-0.10169491525423729"/>
                </c:manualLayout>
              </c:layout>
              <c:tx>
                <c:rich>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r>
                      <a:rPr lang="en-US" dirty="0" smtClean="0"/>
                      <a:t>43 B</a:t>
                    </a:r>
                    <a:endParaRPr lang="en-US" dirty="0"/>
                  </a:p>
                </c:rich>
              </c:tx>
              <c:spPr>
                <a:solidFill>
                  <a:schemeClr val="accent3">
                    <a:alpha val="30000"/>
                  </a:schemeClr>
                </a:solidFill>
                <a:ln>
                  <a:solidFill>
                    <a:schemeClr val="bg1">
                      <a:alpha val="2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(100 B)</c:v>
                </c:pt>
              </c:strCache>
            </c:strRef>
          </c:cat>
          <c:val>
            <c:numRef>
              <c:f>Sheet1!$D$2:$D$5</c:f>
              <c:numCache>
                <c:formatCode>General</c:formatCode>
                <c:ptCount val="4"/>
                <c:pt idx="0">
                  <c:v>43</c:v>
                </c:pt>
              </c:numCache>
            </c:numRef>
          </c:val>
        </c:ser>
        <c:dLbls>
          <c:showLegendKey val="0"/>
          <c:showVal val="1"/>
          <c:showCatName val="0"/>
          <c:showSerName val="0"/>
          <c:showPercent val="0"/>
          <c:showBubbleSize val="0"/>
        </c:dLbls>
        <c:gapWidth val="0"/>
        <c:gapDepth val="170"/>
        <c:shape val="box"/>
        <c:axId val="-1336672752"/>
        <c:axId val="-1336665136"/>
        <c:axId val="0"/>
      </c:bar3DChart>
      <c:catAx>
        <c:axId val="-1336672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65136"/>
        <c:crosses val="autoZero"/>
        <c:auto val="1"/>
        <c:lblAlgn val="ctr"/>
        <c:lblOffset val="100"/>
        <c:noMultiLvlLbl val="0"/>
      </c:catAx>
      <c:valAx>
        <c:axId val="-1336665136"/>
        <c:scaling>
          <c:orientation val="minMax"/>
        </c:scaling>
        <c:delete val="1"/>
        <c:axPos val="l"/>
        <c:numFmt formatCode="General" sourceLinked="1"/>
        <c:majorTickMark val="out"/>
        <c:minorTickMark val="none"/>
        <c:tickLblPos val="nextTo"/>
        <c:crossAx val="-13366727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bg2">
            <a:lumMod val="75000"/>
            <a:alpha val="27000"/>
          </a:schemeClr>
        </a:solidFill>
        <a:ln>
          <a:noFill/>
        </a:ln>
        <a:effectLst/>
        <a:scene3d>
          <a:camera prst="orthographicFront"/>
          <a:lightRig rig="threePt" dir="t"/>
        </a:scene3d>
        <a:sp3d prstMaterial="metal"/>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Input</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Pt>
            <c:idx val="0"/>
            <c:invertIfNegative val="0"/>
            <c:bubble3D val="0"/>
            <c:spPr>
              <a:solidFill>
                <a:schemeClr val="accent1">
                  <a:alpha val="88000"/>
                </a:schemeClr>
              </a:solidFill>
              <a:ln>
                <a:solidFill>
                  <a:schemeClr val="accent1">
                    <a:lumMod val="50000"/>
                  </a:schemeClr>
                </a:solidFill>
              </a:ln>
              <a:effectLst/>
              <a:scene3d>
                <a:camera prst="orthographicFront"/>
                <a:lightRig rig="threePt" dir="t"/>
              </a:scene3d>
              <a:sp3d prstMaterial="metal">
                <a:bevelT w="31750" h="31750" prst="artDeco"/>
                <a:bevelB w="31750" h="31750"/>
                <a:contourClr>
                  <a:schemeClr val="accent1">
                    <a:lumMod val="50000"/>
                  </a:schemeClr>
                </a:contourClr>
              </a:sp3d>
            </c:spPr>
          </c:dPt>
          <c:dLbls>
            <c:dLbl>
              <c:idx val="0"/>
              <c:layout/>
              <c:tx>
                <c:rich>
                  <a:bodyPr/>
                  <a:lstStyle/>
                  <a:p>
                    <a:r>
                      <a:rPr lang="en-US" dirty="0" smtClean="0"/>
                      <a:t>1KB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 KB)</c:v>
                </c:pt>
              </c:strCache>
            </c:strRef>
          </c:cat>
          <c:val>
            <c:numRef>
              <c:f>Sheet1!$B$2:$B$5</c:f>
              <c:numCache>
                <c:formatCode>General</c:formatCode>
                <c:ptCount val="4"/>
                <c:pt idx="0">
                  <c:v>1000</c:v>
                </c:pt>
              </c:numCache>
            </c:numRef>
          </c:val>
        </c:ser>
        <c:ser>
          <c:idx val="1"/>
          <c:order val="1"/>
          <c:tx>
            <c:strRef>
              <c:f>Sheet1!$C$1</c:f>
              <c:strCache>
                <c:ptCount val="1"/>
                <c:pt idx="0">
                  <c:v>General Huffman</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Pt>
            <c:idx val="0"/>
            <c:invertIfNegative val="0"/>
            <c:bubble3D val="0"/>
            <c:spPr>
              <a:solidFill>
                <a:schemeClr val="accent2">
                  <a:alpha val="88000"/>
                </a:schemeClr>
              </a:solidFill>
              <a:ln>
                <a:solidFill>
                  <a:schemeClr val="accent2">
                    <a:lumMod val="50000"/>
                  </a:schemeClr>
                </a:solidFill>
              </a:ln>
              <a:effectLst>
                <a:outerShdw blurRad="88900" dir="5400000" algn="ctr" rotWithShape="0">
                  <a:srgbClr val="000000">
                    <a:alpha val="43137"/>
                  </a:srgbClr>
                </a:outerShdw>
              </a:effectLst>
              <a:scene3d>
                <a:camera prst="orthographicFront"/>
                <a:lightRig rig="threePt" dir="t"/>
              </a:scene3d>
              <a:sp3d prstMaterial="flat">
                <a:bevelT prst="angle"/>
                <a:contourClr>
                  <a:schemeClr val="accent2">
                    <a:lumMod val="50000"/>
                  </a:schemeClr>
                </a:contourClr>
              </a:sp3d>
            </c:spPr>
          </c:dPt>
          <c:dLbls>
            <c:dLbl>
              <c:idx val="0"/>
              <c:layout/>
              <c:tx>
                <c:rich>
                  <a:bodyPr/>
                  <a:lstStyle/>
                  <a:p>
                    <a:r>
                      <a:rPr lang="en-US" dirty="0" smtClean="0"/>
                      <a:t>332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 KB)</c:v>
                </c:pt>
              </c:strCache>
            </c:strRef>
          </c:cat>
          <c:val>
            <c:numRef>
              <c:f>Sheet1!$C$2:$C$5</c:f>
              <c:numCache>
                <c:formatCode>General</c:formatCode>
                <c:ptCount val="4"/>
                <c:pt idx="0">
                  <c:v>332</c:v>
                </c:pt>
              </c:numCache>
            </c:numRef>
          </c:val>
        </c:ser>
        <c:ser>
          <c:idx val="2"/>
          <c:order val="2"/>
          <c:tx>
            <c:strRef>
              <c:f>Sheet1!$D$1</c:f>
              <c:strCache>
                <c:ptCount val="1"/>
                <c:pt idx="0">
                  <c:v>Adaptive Huffman</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bevelT w="31750" h="31750"/>
              <a:bevelB w="31750" h="31750"/>
              <a:contourClr>
                <a:schemeClr val="accent3">
                  <a:lumMod val="50000"/>
                </a:schemeClr>
              </a:contourClr>
            </a:sp3d>
          </c:spPr>
          <c:invertIfNegative val="0"/>
          <c:dLbls>
            <c:dLbl>
              <c:idx val="0"/>
              <c:layout>
                <c:manualLayout>
                  <c:x val="0.12682926829268293"/>
                  <c:y val="-0.12429378531073451"/>
                </c:manualLayout>
              </c:layout>
              <c:tx>
                <c:rich>
                  <a:bodyPr/>
                  <a:lstStyle/>
                  <a:p>
                    <a:r>
                      <a:rPr lang="en-US" dirty="0" smtClean="0"/>
                      <a:t>360</a:t>
                    </a:r>
                    <a:r>
                      <a:rPr lang="en-US" baseline="0" dirty="0" smtClean="0"/>
                      <a:t> B</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Sheet1!$A$2:$A$5</c:f>
              <c:strCache>
                <c:ptCount val="1"/>
                <c:pt idx="0">
                  <c:v>(1 KB)</c:v>
                </c:pt>
              </c:strCache>
            </c:strRef>
          </c:cat>
          <c:val>
            <c:numRef>
              <c:f>Sheet1!$D$2:$D$5</c:f>
              <c:numCache>
                <c:formatCode>General</c:formatCode>
                <c:ptCount val="4"/>
                <c:pt idx="0">
                  <c:v>360</c:v>
                </c:pt>
              </c:numCache>
            </c:numRef>
          </c:val>
        </c:ser>
        <c:dLbls>
          <c:showLegendKey val="0"/>
          <c:showVal val="1"/>
          <c:showCatName val="0"/>
          <c:showSerName val="0"/>
          <c:showPercent val="0"/>
          <c:showBubbleSize val="0"/>
        </c:dLbls>
        <c:gapWidth val="0"/>
        <c:gapDepth val="170"/>
        <c:shape val="box"/>
        <c:axId val="-1336664048"/>
        <c:axId val="-1336660784"/>
        <c:axId val="0"/>
      </c:bar3DChart>
      <c:catAx>
        <c:axId val="-13366640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336660784"/>
        <c:crosses val="autoZero"/>
        <c:auto val="1"/>
        <c:lblAlgn val="ctr"/>
        <c:lblOffset val="100"/>
        <c:noMultiLvlLbl val="0"/>
      </c:catAx>
      <c:valAx>
        <c:axId val="-1336660784"/>
        <c:scaling>
          <c:orientation val="minMax"/>
        </c:scaling>
        <c:delete val="1"/>
        <c:axPos val="l"/>
        <c:numFmt formatCode="General" sourceLinked="1"/>
        <c:majorTickMark val="out"/>
        <c:minorTickMark val="none"/>
        <c:tickLblPos val="nextTo"/>
        <c:crossAx val="-133666404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25400" cap="flat" cmpd="sng" algn="ctr">
      <a:solidFill>
        <a:schemeClr val="bg1">
          <a:lumMod val="75000"/>
        </a:schemeClr>
      </a:solidFill>
      <a:round/>
    </a:ln>
    <a:effectLst>
      <a:outerShdw blurRad="50800" dist="38100" dir="5400000" algn="ctr" rotWithShape="0">
        <a:srgbClr val="000000">
          <a:alpha val="43137"/>
        </a:srgb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10.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1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1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1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5.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6.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7.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8.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charts/style9.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1197"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33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1197"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22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tx1"/>
    </cs:fontRef>
    <cs:spPr>
      <a:sp3d/>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12/4/2016</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4.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www.binaryessence.com/dct/en000111.html" TargetMode="External"/><Relationship Id="rId2" Type="http://schemas.openxmlformats.org/officeDocument/2006/relationships/hyperlink" Target="https://courses.cs.washington.edu/courses/csep590a/07au/lectures/lecture02small.pdf"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Compression</a:t>
            </a:r>
            <a:endParaRPr lang="en-US" dirty="0"/>
          </a:p>
        </p:txBody>
      </p:sp>
    </p:spTree>
    <p:extLst>
      <p:ext uri="{BB962C8B-B14F-4D97-AF65-F5344CB8AC3E}">
        <p14:creationId xmlns:p14="http://schemas.microsoft.com/office/powerpoint/2010/main" val="3694194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nvPr>
        </p:nvGraphicFramePr>
        <p:xfrm>
          <a:off x="0" y="1066800"/>
          <a:ext cx="390525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6"/>
          <p:cNvGraphicFramePr>
            <a:graphicFrameLocks noGrp="1"/>
          </p:cNvGraphicFramePr>
          <p:nvPr>
            <p:ph sz="quarter" idx="13"/>
            <p:extLst/>
          </p:nvPr>
        </p:nvGraphicFramePr>
        <p:xfrm>
          <a:off x="4057650" y="1066800"/>
          <a:ext cx="3905250" cy="2247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6"/>
          <p:cNvGraphicFramePr>
            <a:graphicFrameLocks noGrp="1"/>
          </p:cNvGraphicFramePr>
          <p:nvPr>
            <p:ph sz="quarter" idx="13"/>
            <p:extLst/>
          </p:nvPr>
        </p:nvGraphicFramePr>
        <p:xfrm>
          <a:off x="8115300" y="1066800"/>
          <a:ext cx="3905250" cy="22479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ontent Placeholder 6"/>
          <p:cNvGraphicFramePr>
            <a:graphicFrameLocks noGrp="1"/>
          </p:cNvGraphicFramePr>
          <p:nvPr>
            <p:ph sz="quarter" idx="13"/>
            <p:extLst/>
          </p:nvPr>
        </p:nvGraphicFramePr>
        <p:xfrm>
          <a:off x="0" y="3676650"/>
          <a:ext cx="3905250" cy="22479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ontent Placeholder 6"/>
          <p:cNvGraphicFramePr>
            <a:graphicFrameLocks noGrp="1"/>
          </p:cNvGraphicFramePr>
          <p:nvPr>
            <p:ph sz="quarter" idx="13"/>
            <p:extLst/>
          </p:nvPr>
        </p:nvGraphicFramePr>
        <p:xfrm>
          <a:off x="4057650" y="3676650"/>
          <a:ext cx="3905250" cy="22479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ontent Placeholder 6"/>
          <p:cNvGraphicFramePr>
            <a:graphicFrameLocks noGrp="1"/>
          </p:cNvGraphicFramePr>
          <p:nvPr>
            <p:ph sz="quarter" idx="13"/>
            <p:extLst/>
          </p:nvPr>
        </p:nvGraphicFramePr>
        <p:xfrm>
          <a:off x="8115300" y="3676650"/>
          <a:ext cx="3905250" cy="2247900"/>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p:cNvSpPr txBox="1"/>
          <p:nvPr/>
        </p:nvSpPr>
        <p:spPr>
          <a:xfrm>
            <a:off x="4611864" y="243185"/>
            <a:ext cx="2003073" cy="461665"/>
          </a:xfrm>
          <a:prstGeom prst="rect">
            <a:avLst/>
          </a:prstGeom>
          <a:noFill/>
        </p:spPr>
        <p:txBody>
          <a:bodyPr wrap="square" rtlCol="0">
            <a:spAutoFit/>
          </a:bodyPr>
          <a:lstStyle/>
          <a:p>
            <a:pPr algn="ctr"/>
            <a:r>
              <a:rPr lang="en-IN" sz="2400" b="1" dirty="0" smtClean="0"/>
              <a:t>File Size</a:t>
            </a:r>
            <a:endParaRPr lang="en-IN" sz="2400" b="1" dirty="0"/>
          </a:p>
        </p:txBody>
      </p:sp>
    </p:spTree>
    <p:extLst>
      <p:ext uri="{BB962C8B-B14F-4D97-AF65-F5344CB8AC3E}">
        <p14:creationId xmlns:p14="http://schemas.microsoft.com/office/powerpoint/2010/main" val="655443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480" y="0"/>
            <a:ext cx="10364451" cy="1596177"/>
          </a:xfrm>
        </p:spPr>
        <p:txBody>
          <a:bodyPr/>
          <a:lstStyle/>
          <a:p>
            <a:r>
              <a:rPr lang="en-US" dirty="0" smtClean="0"/>
              <a:t>extended Huffman technique</a:t>
            </a:r>
            <a:endParaRPr lang="en-US" dirty="0"/>
          </a:p>
        </p:txBody>
      </p:sp>
      <p:sp>
        <p:nvSpPr>
          <p:cNvPr id="3" name="TextBox 2"/>
          <p:cNvSpPr txBox="1"/>
          <p:nvPr/>
        </p:nvSpPr>
        <p:spPr>
          <a:xfrm>
            <a:off x="1257300" y="1238250"/>
            <a:ext cx="9353550" cy="2677656"/>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If the probability distribution is very skewed </a:t>
            </a:r>
            <a:r>
              <a:rPr lang="en-US" sz="2400" dirty="0" smtClean="0"/>
              <a:t>, </a:t>
            </a:r>
            <a:r>
              <a:rPr lang="en-US" sz="2400" dirty="0"/>
              <a:t>Huffman codes become inefficient.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can reduce the rate by grouping symbols together</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This grouping of symbols is implemented in extended Huffman Technique</a:t>
            </a:r>
            <a:endParaRPr lang="en-IN" sz="2400" dirty="0"/>
          </a:p>
        </p:txBody>
      </p:sp>
    </p:spTree>
    <p:extLst>
      <p:ext uri="{BB962C8B-B14F-4D97-AF65-F5344CB8AC3E}">
        <p14:creationId xmlns:p14="http://schemas.microsoft.com/office/powerpoint/2010/main" val="880426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142874"/>
            <a:ext cx="8305470" cy="6315075"/>
          </a:xfrm>
          <a:prstGeom prst="rect">
            <a:avLst/>
          </a:prstGeom>
        </p:spPr>
      </p:pic>
    </p:spTree>
    <p:extLst>
      <p:ext uri="{BB962C8B-B14F-4D97-AF65-F5344CB8AC3E}">
        <p14:creationId xmlns:p14="http://schemas.microsoft.com/office/powerpoint/2010/main" val="1824933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224" y="223837"/>
            <a:ext cx="8825301" cy="6329363"/>
          </a:xfrm>
          <a:prstGeom prst="rect">
            <a:avLst/>
          </a:prstGeom>
        </p:spPr>
      </p:pic>
    </p:spTree>
    <p:extLst>
      <p:ext uri="{BB962C8B-B14F-4D97-AF65-F5344CB8AC3E}">
        <p14:creationId xmlns:p14="http://schemas.microsoft.com/office/powerpoint/2010/main" val="1439422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Huffman input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2854"/>
            <a:ext cx="5543550" cy="344141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12" y="2072854"/>
            <a:ext cx="6096888" cy="3441410"/>
          </a:xfrm>
          <a:prstGeom prst="rect">
            <a:avLst/>
          </a:prstGeom>
        </p:spPr>
      </p:pic>
    </p:spTree>
    <p:extLst>
      <p:ext uri="{BB962C8B-B14F-4D97-AF65-F5344CB8AC3E}">
        <p14:creationId xmlns:p14="http://schemas.microsoft.com/office/powerpoint/2010/main" val="1623366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Huffman compression ratio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531" y="2214694"/>
            <a:ext cx="9810937" cy="3824156"/>
          </a:xfrm>
          <a:prstGeom prst="rect">
            <a:avLst/>
          </a:prstGeom>
        </p:spPr>
      </p:pic>
    </p:spTree>
    <p:extLst>
      <p:ext uri="{BB962C8B-B14F-4D97-AF65-F5344CB8AC3E}">
        <p14:creationId xmlns:p14="http://schemas.microsoft.com/office/powerpoint/2010/main" val="3077760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765" y="0"/>
            <a:ext cx="10364451" cy="1596177"/>
          </a:xfrm>
        </p:spPr>
        <p:txBody>
          <a:bodyPr/>
          <a:lstStyle/>
          <a:p>
            <a:r>
              <a:rPr lang="en-US" dirty="0" smtClean="0"/>
              <a:t>Adaptive Huffman technique</a:t>
            </a:r>
            <a:endParaRPr lang="en-US" dirty="0"/>
          </a:p>
        </p:txBody>
      </p:sp>
      <p:sp>
        <p:nvSpPr>
          <p:cNvPr id="3" name="TextBox 2"/>
          <p:cNvSpPr txBox="1"/>
          <p:nvPr/>
        </p:nvSpPr>
        <p:spPr>
          <a:xfrm>
            <a:off x="1238250" y="1596177"/>
            <a:ext cx="988596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It permits building the code as the symbols are being transmitted, having no initial knowledge of source distribution, that allows one-pass encoding and adaptation to changing conditions in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benefit of one-pass procedure is that the source can be encoded in real 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procedure - dynamically adjusting the Huffman's tree as data are being transmitted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NYT node - denotes the end of tree. </a:t>
            </a:r>
            <a:r>
              <a:rPr lang="en-US" sz="2400" dirty="0" smtClean="0"/>
              <a:t>Newly encountered </a:t>
            </a:r>
            <a:r>
              <a:rPr lang="en-US" sz="2400" dirty="0"/>
              <a:t>characters if any </a:t>
            </a:r>
            <a:r>
              <a:rPr lang="en-US" sz="2400" dirty="0" smtClean="0"/>
              <a:t>are </a:t>
            </a:r>
            <a:r>
              <a:rPr lang="en-US" sz="2400" dirty="0"/>
              <a:t>inserted </a:t>
            </a:r>
            <a:r>
              <a:rPr lang="en-US" sz="2400" dirty="0" smtClean="0"/>
              <a:t>here extending the tree forming a new NYT node.</a:t>
            </a:r>
            <a:endParaRPr lang="en-US" sz="2400" dirty="0"/>
          </a:p>
        </p:txBody>
      </p:sp>
    </p:spTree>
    <p:extLst>
      <p:ext uri="{BB962C8B-B14F-4D97-AF65-F5344CB8AC3E}">
        <p14:creationId xmlns:p14="http://schemas.microsoft.com/office/powerpoint/2010/main" val="3490795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744" y="138856"/>
            <a:ext cx="8728902" cy="6615750"/>
          </a:xfrm>
          <a:prstGeom prst="rect">
            <a:avLst/>
          </a:prstGeom>
        </p:spPr>
      </p:pic>
    </p:spTree>
    <p:extLst>
      <p:ext uri="{BB962C8B-B14F-4D97-AF65-F5344CB8AC3E}">
        <p14:creationId xmlns:p14="http://schemas.microsoft.com/office/powerpoint/2010/main" val="3947033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99398"/>
            <a:ext cx="8197765" cy="6587152"/>
          </a:xfrm>
          <a:prstGeom prst="rect">
            <a:avLst/>
          </a:prstGeom>
        </p:spPr>
      </p:pic>
    </p:spTree>
    <p:extLst>
      <p:ext uri="{BB962C8B-B14F-4D97-AF65-F5344CB8AC3E}">
        <p14:creationId xmlns:p14="http://schemas.microsoft.com/office/powerpoint/2010/main" val="3081889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150" y="0"/>
            <a:ext cx="5850971" cy="6858000"/>
          </a:xfrm>
          <a:prstGeom prst="rect">
            <a:avLst/>
          </a:prstGeom>
        </p:spPr>
      </p:pic>
    </p:spTree>
    <p:extLst>
      <p:ext uri="{BB962C8B-B14F-4D97-AF65-F5344CB8AC3E}">
        <p14:creationId xmlns:p14="http://schemas.microsoft.com/office/powerpoint/2010/main" val="3227307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745517"/>
            <a:ext cx="10364451" cy="1596177"/>
          </a:xfrm>
        </p:spPr>
        <p:txBody>
          <a:bodyPr/>
          <a:lstStyle/>
          <a:p>
            <a:r>
              <a:rPr lang="en-US" dirty="0" smtClean="0"/>
              <a:t>Motivation</a:t>
            </a:r>
            <a:endParaRPr lang="en-US" dirty="0"/>
          </a:p>
        </p:txBody>
      </p:sp>
      <p:sp>
        <p:nvSpPr>
          <p:cNvPr id="3" name="Content Placeholder 2"/>
          <p:cNvSpPr>
            <a:spLocks noGrp="1"/>
          </p:cNvSpPr>
          <p:nvPr>
            <p:ph sz="quarter" idx="13"/>
          </p:nvPr>
        </p:nvSpPr>
        <p:spPr/>
        <p:txBody>
          <a:bodyPr>
            <a:normAutofit/>
          </a:bodyPr>
          <a:lstStyle/>
          <a:p>
            <a:r>
              <a:rPr lang="en-US" sz="2400" dirty="0" smtClean="0"/>
              <a:t>“These </a:t>
            </a:r>
            <a:r>
              <a:rPr lang="en-US" sz="2400" dirty="0"/>
              <a:t>days the amount of data produced every two days is greater than the entire data produced from </a:t>
            </a:r>
            <a:r>
              <a:rPr lang="en-US" sz="2400" dirty="0" smtClean="0"/>
              <a:t>2003”—Eric Schmidt, GOOGLE</a:t>
            </a:r>
          </a:p>
          <a:p>
            <a:r>
              <a:rPr lang="en-US" sz="2400" dirty="0" smtClean="0"/>
              <a:t>So, Data </a:t>
            </a:r>
            <a:r>
              <a:rPr lang="en-US" sz="2400" dirty="0"/>
              <a:t>compression is highly needed to allow the data to be stored in an area without taking up any unnecessary amount of space</a:t>
            </a:r>
            <a:r>
              <a:rPr lang="en-US" sz="2400" dirty="0" smtClean="0"/>
              <a:t>.</a:t>
            </a:r>
          </a:p>
          <a:p>
            <a:r>
              <a:rPr lang="en-US" sz="2400" dirty="0" smtClean="0"/>
              <a:t> </a:t>
            </a:r>
            <a:r>
              <a:rPr lang="en-US" sz="2400" dirty="0"/>
              <a:t>Data compression uses a series of algorithms to reduce the amount of real space that the data would normally take up</a:t>
            </a:r>
          </a:p>
        </p:txBody>
      </p:sp>
    </p:spTree>
    <p:extLst>
      <p:ext uri="{BB962C8B-B14F-4D97-AF65-F5344CB8AC3E}">
        <p14:creationId xmlns:p14="http://schemas.microsoft.com/office/powerpoint/2010/main" val="337498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Huffman input and output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1794"/>
            <a:ext cx="5631717" cy="34961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671" y="1862268"/>
            <a:ext cx="6365330" cy="3505669"/>
          </a:xfrm>
          <a:prstGeom prst="rect">
            <a:avLst/>
          </a:prstGeom>
        </p:spPr>
      </p:pic>
    </p:spTree>
    <p:extLst>
      <p:ext uri="{BB962C8B-B14F-4D97-AF65-F5344CB8AC3E}">
        <p14:creationId xmlns:p14="http://schemas.microsoft.com/office/powerpoint/2010/main" val="3503159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Huffman compression ratio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805" y="1958244"/>
            <a:ext cx="7104268" cy="3412246"/>
          </a:xfrm>
          <a:prstGeom prst="rect">
            <a:avLst/>
          </a:prstGeom>
        </p:spPr>
      </p:pic>
    </p:spTree>
    <p:extLst>
      <p:ext uri="{BB962C8B-B14F-4D97-AF65-F5344CB8AC3E}">
        <p14:creationId xmlns:p14="http://schemas.microsoft.com/office/powerpoint/2010/main" val="1884477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360875"/>
            <a:ext cx="10364451" cy="1596177"/>
          </a:xfrm>
        </p:spPr>
        <p:txBody>
          <a:bodyPr/>
          <a:lstStyle/>
          <a:p>
            <a:r>
              <a:rPr lang="en-US" dirty="0" smtClean="0"/>
              <a:t>Comparision table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39" y="1957052"/>
            <a:ext cx="9893720" cy="4525726"/>
          </a:xfrm>
          <a:prstGeom prst="rect">
            <a:avLst/>
          </a:prstGeom>
        </p:spPr>
      </p:pic>
    </p:spTree>
    <p:extLst>
      <p:ext uri="{BB962C8B-B14F-4D97-AF65-F5344CB8AC3E}">
        <p14:creationId xmlns:p14="http://schemas.microsoft.com/office/powerpoint/2010/main" val="1452535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nvPr>
        </p:nvGraphicFramePr>
        <p:xfrm>
          <a:off x="0" y="1066800"/>
          <a:ext cx="3905250" cy="22479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6"/>
          <p:cNvGraphicFramePr>
            <a:graphicFrameLocks noGrp="1"/>
          </p:cNvGraphicFramePr>
          <p:nvPr>
            <p:ph sz="quarter" idx="13"/>
            <p:extLst/>
          </p:nvPr>
        </p:nvGraphicFramePr>
        <p:xfrm>
          <a:off x="4057650" y="1066800"/>
          <a:ext cx="3905250" cy="2247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6"/>
          <p:cNvGraphicFramePr>
            <a:graphicFrameLocks noGrp="1"/>
          </p:cNvGraphicFramePr>
          <p:nvPr>
            <p:ph sz="quarter" idx="13"/>
            <p:extLst/>
          </p:nvPr>
        </p:nvGraphicFramePr>
        <p:xfrm>
          <a:off x="8115300" y="1066800"/>
          <a:ext cx="3905250" cy="22479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ontent Placeholder 6"/>
          <p:cNvGraphicFramePr>
            <a:graphicFrameLocks noGrp="1"/>
          </p:cNvGraphicFramePr>
          <p:nvPr>
            <p:ph sz="quarter" idx="13"/>
            <p:extLst/>
          </p:nvPr>
        </p:nvGraphicFramePr>
        <p:xfrm>
          <a:off x="0" y="3676650"/>
          <a:ext cx="3905250" cy="22479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ontent Placeholder 6"/>
          <p:cNvGraphicFramePr>
            <a:graphicFrameLocks noGrp="1"/>
          </p:cNvGraphicFramePr>
          <p:nvPr>
            <p:ph sz="quarter" idx="13"/>
            <p:extLst/>
          </p:nvPr>
        </p:nvGraphicFramePr>
        <p:xfrm>
          <a:off x="4057650" y="3676650"/>
          <a:ext cx="3905250" cy="22479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ontent Placeholder 6"/>
          <p:cNvGraphicFramePr>
            <a:graphicFrameLocks noGrp="1"/>
          </p:cNvGraphicFramePr>
          <p:nvPr>
            <p:ph sz="quarter" idx="13"/>
            <p:extLst/>
          </p:nvPr>
        </p:nvGraphicFramePr>
        <p:xfrm>
          <a:off x="8115300" y="3676650"/>
          <a:ext cx="3905250" cy="2247900"/>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p:cNvSpPr txBox="1"/>
          <p:nvPr/>
        </p:nvSpPr>
        <p:spPr>
          <a:xfrm>
            <a:off x="2762250" y="152400"/>
            <a:ext cx="5772150" cy="523220"/>
          </a:xfrm>
          <a:prstGeom prst="rect">
            <a:avLst/>
          </a:prstGeom>
          <a:noFill/>
        </p:spPr>
        <p:txBody>
          <a:bodyPr wrap="square" rtlCol="0">
            <a:spAutoFit/>
          </a:bodyPr>
          <a:lstStyle/>
          <a:p>
            <a:pPr algn="ctr"/>
            <a:r>
              <a:rPr lang="en-IN" sz="2800" b="1" dirty="0" smtClean="0"/>
              <a:t>File Size</a:t>
            </a:r>
            <a:endParaRPr lang="en-IN" sz="2800" b="1" dirty="0"/>
          </a:p>
        </p:txBody>
      </p:sp>
    </p:spTree>
    <p:extLst>
      <p:ext uri="{BB962C8B-B14F-4D97-AF65-F5344CB8AC3E}">
        <p14:creationId xmlns:p14="http://schemas.microsoft.com/office/powerpoint/2010/main" val="1051682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sz="quarter" idx="13"/>
            <p:extLst>
              <p:ext uri="{D42A27DB-BD31-4B8C-83A1-F6EECF244321}">
                <p14:modId xmlns:p14="http://schemas.microsoft.com/office/powerpoint/2010/main" val="2772091806"/>
              </p:ext>
            </p:extLst>
          </p:nvPr>
        </p:nvGraphicFramePr>
        <p:xfrm>
          <a:off x="1"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0006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sz="quarter" idx="13"/>
            <p:extLst>
              <p:ext uri="{D42A27DB-BD31-4B8C-83A1-F6EECF244321}">
                <p14:modId xmlns:p14="http://schemas.microsoft.com/office/powerpoint/2010/main" val="92468866"/>
              </p:ext>
            </p:extLst>
          </p:nvPr>
        </p:nvGraphicFramePr>
        <p:xfrm>
          <a:off x="1"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90261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986" y="2408681"/>
            <a:ext cx="10364451" cy="1596177"/>
          </a:xfrm>
        </p:spPr>
        <p:txBody>
          <a:bodyPr/>
          <a:lstStyle/>
          <a:p>
            <a:r>
              <a:rPr lang="en-US" dirty="0" smtClean="0"/>
              <a:t>image compression technique(jpeg)</a:t>
            </a:r>
            <a:endParaRPr lang="en-US" dirty="0"/>
          </a:p>
        </p:txBody>
      </p:sp>
    </p:spTree>
    <p:extLst>
      <p:ext uri="{BB962C8B-B14F-4D97-AF65-F5344CB8AC3E}">
        <p14:creationId xmlns:p14="http://schemas.microsoft.com/office/powerpoint/2010/main" val="1192483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8490" y="618186"/>
            <a:ext cx="10496282" cy="646331"/>
          </a:xfrm>
          <a:prstGeom prst="rect">
            <a:avLst/>
          </a:prstGeom>
          <a:noFill/>
        </p:spPr>
        <p:txBody>
          <a:bodyPr wrap="square" rtlCol="0">
            <a:spAutoFit/>
          </a:bodyPr>
          <a:lstStyle/>
          <a:p>
            <a:pPr algn="ctr"/>
            <a:r>
              <a:rPr lang="en-US" sz="3600" b="1" dirty="0" smtClean="0"/>
              <a:t>JPEG</a:t>
            </a:r>
            <a:r>
              <a:rPr lang="en-US" sz="2400" dirty="0" smtClean="0"/>
              <a:t>  </a:t>
            </a:r>
            <a:endParaRPr lang="en-US" sz="2400" dirty="0"/>
          </a:p>
        </p:txBody>
      </p:sp>
      <p:sp>
        <p:nvSpPr>
          <p:cNvPr id="2" name="TextBox 1"/>
          <p:cNvSpPr txBox="1"/>
          <p:nvPr/>
        </p:nvSpPr>
        <p:spPr>
          <a:xfrm>
            <a:off x="952500" y="1409700"/>
            <a:ext cx="10115550"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"JPEG" - Joint Photographic Experts Group</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JPEG is a commonly used method of </a:t>
            </a:r>
            <a:r>
              <a:rPr lang="en-US" sz="2400" dirty="0" err="1"/>
              <a:t>lossy</a:t>
            </a:r>
            <a:r>
              <a:rPr lang="en-US" sz="2400" dirty="0"/>
              <a:t> compression for digital images.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degree of compression can be adjusted, allowing a selectable tradeoff between storage size and image quality.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JPEG typically achieves 10:1 compression with little perceptible loss in image quality</a:t>
            </a:r>
            <a:endParaRPr lang="en-IN" sz="2400" dirty="0"/>
          </a:p>
        </p:txBody>
      </p:sp>
    </p:spTree>
    <p:extLst>
      <p:ext uri="{BB962C8B-B14F-4D97-AF65-F5344CB8AC3E}">
        <p14:creationId xmlns:p14="http://schemas.microsoft.com/office/powerpoint/2010/main" val="54758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228" y="129120"/>
            <a:ext cx="10364451" cy="1596177"/>
          </a:xfrm>
        </p:spPr>
        <p:txBody>
          <a:bodyPr/>
          <a:lstStyle/>
          <a:p>
            <a:r>
              <a:rPr lang="en-US" dirty="0" smtClean="0"/>
              <a:t>Luminance &amp; chrominance</a:t>
            </a:r>
            <a:endParaRPr lang="en-US" dirty="0"/>
          </a:p>
        </p:txBody>
      </p:sp>
      <p:sp>
        <p:nvSpPr>
          <p:cNvPr id="3" name="TextBox 2"/>
          <p:cNvSpPr txBox="1"/>
          <p:nvPr/>
        </p:nvSpPr>
        <p:spPr>
          <a:xfrm>
            <a:off x="603160" y="1327554"/>
            <a:ext cx="10779617"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The Human Eye is more sensitive to intensity rather than color. Therefore we make use of this property in the compression technique.</a:t>
            </a:r>
          </a:p>
          <a:p>
            <a:pPr marL="285750" indent="-285750">
              <a:buFont typeface="Arial" panose="020B0604020202020204" pitchFamily="34" charset="0"/>
              <a:buChar char="•"/>
            </a:pPr>
            <a:r>
              <a:rPr lang="en-US" sz="2400" dirty="0" smtClean="0"/>
              <a:t>Generally the pixels are in RGB format(red green blue).</a:t>
            </a:r>
          </a:p>
          <a:p>
            <a:pPr marL="285750" indent="-285750">
              <a:buFont typeface="Arial" panose="020B0604020202020204" pitchFamily="34" charset="0"/>
              <a:buChar char="•"/>
            </a:pPr>
            <a:r>
              <a:rPr lang="en-US" sz="2400" dirty="0" smtClean="0"/>
              <a:t>The pixels are then converted to YCbCr</a:t>
            </a:r>
            <a:r>
              <a:rPr lang="en-US" sz="2400" dirty="0"/>
              <a:t> </a:t>
            </a:r>
            <a:r>
              <a:rPr lang="en-US" sz="2400" dirty="0" smtClean="0"/>
              <a:t>format.</a:t>
            </a:r>
          </a:p>
          <a:p>
            <a:pPr marL="914400" lvl="1" indent="-457200">
              <a:buFont typeface="+mj-lt"/>
              <a:buAutoNum type="arabicPeriod"/>
            </a:pPr>
            <a:r>
              <a:rPr lang="en-US" sz="2400" dirty="0" smtClean="0"/>
              <a:t>Y - Luminance component</a:t>
            </a:r>
          </a:p>
          <a:p>
            <a:pPr marL="914400" lvl="1" indent="-457200">
              <a:buFont typeface="+mj-lt"/>
              <a:buAutoNum type="arabicPeriod"/>
            </a:pPr>
            <a:r>
              <a:rPr lang="en-US" sz="2400" dirty="0" smtClean="0"/>
              <a:t>Cb – Blue chrominance</a:t>
            </a:r>
          </a:p>
          <a:p>
            <a:pPr marL="914400" lvl="1" indent="-457200">
              <a:buFont typeface="+mj-lt"/>
              <a:buAutoNum type="arabicPeriod"/>
            </a:pPr>
            <a:r>
              <a:rPr lang="en-US" sz="2400" dirty="0" smtClean="0"/>
              <a:t>Cr – Red chrominance.</a:t>
            </a:r>
          </a:p>
          <a:p>
            <a:pPr marL="457200" indent="-457200">
              <a:buFont typeface="Arial" panose="020B0604020202020204" pitchFamily="34" charset="0"/>
              <a:buChar char="•"/>
            </a:pPr>
            <a:r>
              <a:rPr lang="en-US" sz="2400" dirty="0" smtClean="0"/>
              <a:t>The main advantage of this conversion is that most of the information that is sensitive to eye is now stored in the luminance component.</a:t>
            </a:r>
          </a:p>
          <a:p>
            <a:pPr marL="457200" indent="-457200">
              <a:buFont typeface="Arial" panose="020B0604020202020204" pitchFamily="34" charset="0"/>
              <a:buChar char="•"/>
            </a:pPr>
            <a:r>
              <a:rPr lang="en-US" sz="2400" dirty="0" smtClean="0"/>
              <a:t>Applying the DCT(Discrete Cosine Transform) gives a more favorable output for compression because most of the sensitive data is now stored in DC component.</a:t>
            </a:r>
            <a:endParaRPr lang="en-US" sz="2400" dirty="0"/>
          </a:p>
        </p:txBody>
      </p:sp>
    </p:spTree>
    <p:extLst>
      <p:ext uri="{BB962C8B-B14F-4D97-AF65-F5344CB8AC3E}">
        <p14:creationId xmlns:p14="http://schemas.microsoft.com/office/powerpoint/2010/main" val="1358899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715" y="0"/>
            <a:ext cx="4034972" cy="6858000"/>
          </a:xfrm>
          <a:prstGeom prst="rect">
            <a:avLst/>
          </a:prstGeom>
        </p:spPr>
      </p:pic>
      <p:sp>
        <p:nvSpPr>
          <p:cNvPr id="4" name="TextBox 3"/>
          <p:cNvSpPr txBox="1"/>
          <p:nvPr/>
        </p:nvSpPr>
        <p:spPr>
          <a:xfrm>
            <a:off x="7634513" y="1654629"/>
            <a:ext cx="3265715" cy="2585323"/>
          </a:xfrm>
          <a:prstGeom prst="rect">
            <a:avLst/>
          </a:prstGeom>
          <a:noFill/>
        </p:spPr>
        <p:txBody>
          <a:bodyPr wrap="square" rtlCol="0">
            <a:spAutoFit/>
          </a:bodyPr>
          <a:lstStyle/>
          <a:p>
            <a:pPr marL="914400" lvl="1" indent="-457200">
              <a:buFont typeface="+mj-lt"/>
              <a:buAutoNum type="arabicPeriod"/>
            </a:pPr>
            <a:r>
              <a:rPr lang="en-US" sz="2400" dirty="0"/>
              <a:t>Y - Luminance component</a:t>
            </a:r>
          </a:p>
          <a:p>
            <a:pPr marL="914400" lvl="1" indent="-457200">
              <a:buFont typeface="+mj-lt"/>
              <a:buAutoNum type="arabicPeriod"/>
            </a:pPr>
            <a:r>
              <a:rPr lang="en-US" sz="2400" dirty="0" err="1"/>
              <a:t>Cb</a:t>
            </a:r>
            <a:r>
              <a:rPr lang="en-US" sz="2400" dirty="0"/>
              <a:t> – Blue chrominance</a:t>
            </a:r>
          </a:p>
          <a:p>
            <a:pPr marL="914400" lvl="1" indent="-457200">
              <a:buFont typeface="+mj-lt"/>
              <a:buAutoNum type="arabicPeriod"/>
            </a:pPr>
            <a:r>
              <a:rPr lang="en-US" sz="2400" dirty="0"/>
              <a:t>Cr – Red chrominance.</a:t>
            </a:r>
          </a:p>
          <a:p>
            <a:endParaRPr lang="en-IN" dirty="0"/>
          </a:p>
        </p:txBody>
      </p:sp>
    </p:spTree>
    <p:extLst>
      <p:ext uri="{BB962C8B-B14F-4D97-AF65-F5344CB8AC3E}">
        <p14:creationId xmlns:p14="http://schemas.microsoft.com/office/powerpoint/2010/main" val="236736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sz="quarter" idx="13"/>
          </p:nvPr>
        </p:nvSpPr>
        <p:spPr/>
        <p:txBody>
          <a:bodyPr>
            <a:normAutofit/>
          </a:bodyPr>
          <a:lstStyle/>
          <a:p>
            <a:r>
              <a:rPr lang="en-US" sz="2400" dirty="0"/>
              <a:t>To study  different compression techniques for more </a:t>
            </a:r>
            <a:r>
              <a:rPr lang="en-US" sz="2400" dirty="0" smtClean="0"/>
              <a:t>efficient storage.</a:t>
            </a:r>
          </a:p>
          <a:p>
            <a:r>
              <a:rPr lang="en-US" sz="2400" dirty="0" smtClean="0"/>
              <a:t>To efficiently transfer real time data.</a:t>
            </a:r>
          </a:p>
          <a:p>
            <a:r>
              <a:rPr lang="en-US" sz="2400" dirty="0" smtClean="0"/>
              <a:t>to implement txt file compression technique.</a:t>
            </a:r>
          </a:p>
          <a:p>
            <a:r>
              <a:rPr lang="en-US" sz="2400" dirty="0"/>
              <a:t>To analyze time and space complexities of Huffman coding. </a:t>
            </a:r>
            <a:endParaRPr lang="en-US" sz="2400" dirty="0" smtClean="0"/>
          </a:p>
          <a:p>
            <a:r>
              <a:rPr lang="en-US" sz="2400" dirty="0" smtClean="0"/>
              <a:t>To implement jpeg image compression technique.(using dct).</a:t>
            </a:r>
          </a:p>
        </p:txBody>
      </p:sp>
    </p:spTree>
    <p:extLst>
      <p:ext uri="{BB962C8B-B14F-4D97-AF65-F5344CB8AC3E}">
        <p14:creationId xmlns:p14="http://schemas.microsoft.com/office/powerpoint/2010/main" val="5566451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472" y="-195127"/>
            <a:ext cx="10071904" cy="1264073"/>
          </a:xfrm>
        </p:spPr>
        <p:txBody>
          <a:bodyPr/>
          <a:lstStyle/>
          <a:p>
            <a:r>
              <a:rPr lang="en-US" dirty="0" smtClean="0"/>
              <a:t>Discrete cosine transform</a:t>
            </a:r>
            <a:endParaRPr lang="en-US" dirty="0"/>
          </a:p>
        </p:txBody>
      </p:sp>
      <p:sp>
        <p:nvSpPr>
          <p:cNvPr id="8" name="TextBox 7"/>
          <p:cNvSpPr txBox="1"/>
          <p:nvPr/>
        </p:nvSpPr>
        <p:spPr>
          <a:xfrm>
            <a:off x="733472" y="1068946"/>
            <a:ext cx="10583391"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Converts an image block into it’s equivalent frequency coefficients.</a:t>
            </a:r>
          </a:p>
          <a:p>
            <a:pPr marL="285750" indent="-285750">
              <a:buFont typeface="Arial" panose="020B0604020202020204" pitchFamily="34" charset="0"/>
              <a:buChar char="•"/>
            </a:pPr>
            <a:r>
              <a:rPr lang="en-US" sz="2400" dirty="0"/>
              <a:t>The general equation for a 2D (</a:t>
            </a:r>
            <a:r>
              <a:rPr lang="en-US" sz="2400" i="1" dirty="0"/>
              <a:t>N</a:t>
            </a:r>
            <a:r>
              <a:rPr lang="en-US" sz="2400" dirty="0"/>
              <a:t> by </a:t>
            </a:r>
            <a:r>
              <a:rPr lang="en-US" sz="2400" i="1" dirty="0"/>
              <a:t>M</a:t>
            </a:r>
            <a:r>
              <a:rPr lang="en-US" sz="2400" dirty="0"/>
              <a:t> image) DCT</a:t>
            </a:r>
            <a:endParaRPr lang="en-US" sz="2400" dirty="0" smtClean="0"/>
          </a:p>
          <a:p>
            <a:endParaRPr lang="en-US" sz="2400" dirty="0" smtClean="0"/>
          </a:p>
          <a:p>
            <a:endParaRPr lang="en-US" sz="2400" dirty="0"/>
          </a:p>
          <a:p>
            <a:endParaRPr lang="en-US" sz="2400" dirty="0" smtClean="0"/>
          </a:p>
          <a:p>
            <a:pPr marL="285750" indent="-285750">
              <a:buFont typeface="Arial" panose="020B0604020202020204" pitchFamily="34" charset="0"/>
              <a:buChar char="•"/>
            </a:pPr>
            <a:r>
              <a:rPr lang="en-US" sz="2400" dirty="0"/>
              <a:t>f(</a:t>
            </a:r>
            <a:r>
              <a:rPr lang="en-US" sz="2400" dirty="0" err="1"/>
              <a:t>i,j</a:t>
            </a:r>
            <a:r>
              <a:rPr lang="en-US" sz="2400" dirty="0"/>
              <a:t>) is the intensity of the pixel in row </a:t>
            </a:r>
            <a:r>
              <a:rPr lang="en-US" sz="2400" dirty="0" err="1"/>
              <a:t>i</a:t>
            </a:r>
            <a:r>
              <a:rPr lang="en-US" sz="2400" dirty="0"/>
              <a:t> and column j</a:t>
            </a:r>
          </a:p>
          <a:p>
            <a:pPr marL="285750" indent="-285750">
              <a:buFont typeface="Arial" panose="020B0604020202020204" pitchFamily="34" charset="0"/>
              <a:buChar char="•"/>
            </a:pPr>
            <a:r>
              <a:rPr lang="en-US" sz="2400" dirty="0"/>
              <a:t>F(</a:t>
            </a:r>
            <a:r>
              <a:rPr lang="en-US" sz="2400" dirty="0" err="1"/>
              <a:t>u,v</a:t>
            </a:r>
            <a:r>
              <a:rPr lang="en-US" sz="2400" dirty="0"/>
              <a:t>) is the DCT coefficient in row u and column v of the DCT matrix</a:t>
            </a:r>
            <a:r>
              <a:rPr lang="en-US" sz="2400" dirty="0" smtClean="0"/>
              <a:t>.</a:t>
            </a:r>
          </a:p>
          <a:p>
            <a:pPr marL="285750" indent="-285750">
              <a:buFont typeface="Arial" panose="020B0604020202020204" pitchFamily="34" charset="0"/>
              <a:buChar char="•"/>
            </a:pPr>
            <a:r>
              <a:rPr lang="en-US" sz="2400" dirty="0" smtClean="0"/>
              <a:t>We divide image into 8x8 blocks and level it by subtracting 128 from each entry (because DCT is designed to work on pixel values ranging from -128 to 127) and now applying DCT.</a:t>
            </a:r>
          </a:p>
          <a:p>
            <a:r>
              <a:rPr lang="en-US" sz="2400" dirty="0"/>
              <a:t>	</a:t>
            </a:r>
            <a:r>
              <a:rPr lang="en-US" sz="2400" dirty="0" smtClean="0"/>
              <a:t>						</a:t>
            </a:r>
            <a:endParaRPr lang="en-US" sz="2400" dirty="0"/>
          </a:p>
        </p:txBody>
      </p:sp>
      <p:pic>
        <p:nvPicPr>
          <p:cNvPr id="1028" name="Picture 4" descr="\begin{displaymath}&#10;F(u,v) = \left(\frac{2}{N}\right)^{\frac{1}{2}}&#10;\left(\frac{...&#10; ...}(2i+1)&#10;\right]cos\left[ \frac{\pi.v}{2.M}(2j+1) \right].f(i,j)\end{displaym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739" y="1853436"/>
            <a:ext cx="7807464" cy="753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793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pPr marL="342900" lvl="0" indent="-342900" defTabSz="457200">
              <a:lnSpc>
                <a:spcPct val="100000"/>
              </a:lnSpc>
              <a:spcBef>
                <a:spcPts val="0"/>
              </a:spcBef>
              <a:buClrTx/>
            </a:pPr>
            <a:r>
              <a:rPr lang="en-US" sz="2400" cap="none" dirty="0">
                <a:solidFill>
                  <a:prstClr val="black"/>
                </a:solidFill>
              </a:rPr>
              <a:t>This resultant matrix contain 64 DCT coefficients ranging from  -1024 to 1023.</a:t>
            </a:r>
          </a:p>
          <a:p>
            <a:pPr marL="285750" lvl="0" indent="-285750" defTabSz="457200">
              <a:lnSpc>
                <a:spcPct val="100000"/>
              </a:lnSpc>
              <a:spcBef>
                <a:spcPts val="0"/>
              </a:spcBef>
              <a:buClrTx/>
            </a:pPr>
            <a:r>
              <a:rPr lang="en-US" sz="2400" cap="none" dirty="0">
                <a:solidFill>
                  <a:prstClr val="black"/>
                </a:solidFill>
              </a:rPr>
              <a:t>For most images, much of the signal energy lies at low frequencies these appear in the upper left corner of the DCT.</a:t>
            </a:r>
          </a:p>
          <a:p>
            <a:pPr marL="285750" lvl="0" indent="-285750" defTabSz="457200">
              <a:lnSpc>
                <a:spcPct val="100000"/>
              </a:lnSpc>
              <a:spcBef>
                <a:spcPts val="0"/>
              </a:spcBef>
              <a:buClrTx/>
            </a:pPr>
            <a:r>
              <a:rPr lang="en-US" sz="2400" cap="none" dirty="0">
                <a:solidFill>
                  <a:prstClr val="black"/>
                </a:solidFill>
              </a:rPr>
              <a:t>Compression is achieved since the lower right values represent higher frequencies, and are often small - small enough to be neglected with little visible distortion.</a:t>
            </a:r>
          </a:p>
          <a:p>
            <a:pPr marL="0" lvl="0" indent="0">
              <a:lnSpc>
                <a:spcPct val="100000"/>
              </a:lnSpc>
              <a:spcBef>
                <a:spcPts val="0"/>
              </a:spcBef>
              <a:buClrTx/>
              <a:buFont typeface="Arial"/>
              <a:buChar char="•"/>
            </a:pPr>
            <a:r>
              <a:rPr lang="en-US" sz="2400" cap="none" dirty="0" smtClean="0">
                <a:solidFill>
                  <a:srgbClr val="000000"/>
                </a:solidFill>
              </a:rPr>
              <a:t> Therefore </a:t>
            </a:r>
            <a:r>
              <a:rPr lang="en-US" sz="2400" cap="none" dirty="0">
                <a:solidFill>
                  <a:srgbClr val="000000"/>
                </a:solidFill>
              </a:rPr>
              <a:t>DCT transforms the image pixel data into its frequency domain which is more suitable for encoding.</a:t>
            </a:r>
            <a:endParaRPr lang="en-US" sz="1800" cap="none" dirty="0">
              <a:solidFill>
                <a:prstClr val="black"/>
              </a:solidFill>
              <a:latin typeface="Arial"/>
            </a:endParaRPr>
          </a:p>
          <a:p>
            <a:endParaRPr lang="en-IN" dirty="0"/>
          </a:p>
        </p:txBody>
      </p:sp>
      <p:sp>
        <p:nvSpPr>
          <p:cNvPr id="4" name="Title 1"/>
          <p:cNvSpPr>
            <a:spLocks noGrp="1"/>
          </p:cNvSpPr>
          <p:nvPr>
            <p:ph type="title"/>
          </p:nvPr>
        </p:nvSpPr>
        <p:spPr>
          <a:xfrm>
            <a:off x="733472" y="414473"/>
            <a:ext cx="10071904" cy="1264073"/>
          </a:xfrm>
        </p:spPr>
        <p:txBody>
          <a:bodyPr/>
          <a:lstStyle/>
          <a:p>
            <a:r>
              <a:rPr lang="en-US" dirty="0" smtClean="0"/>
              <a:t>Discrete cosine transform</a:t>
            </a:r>
            <a:endParaRPr lang="en-US" dirty="0"/>
          </a:p>
        </p:txBody>
      </p:sp>
    </p:spTree>
    <p:extLst>
      <p:ext uri="{BB962C8B-B14F-4D97-AF65-F5344CB8AC3E}">
        <p14:creationId xmlns:p14="http://schemas.microsoft.com/office/powerpoint/2010/main" val="2566907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33472" y="414473"/>
            <a:ext cx="10071904" cy="1264073"/>
          </a:xfrm>
        </p:spPr>
        <p:txBody>
          <a:bodyPr/>
          <a:lstStyle/>
          <a:p>
            <a:r>
              <a:rPr lang="en-US" dirty="0" smtClean="0"/>
              <a:t>Discrete cosine transform</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39" t="10653" r="-1" b="2776"/>
          <a:stretch/>
        </p:blipFill>
        <p:spPr>
          <a:xfrm>
            <a:off x="2315807" y="1678546"/>
            <a:ext cx="6907234" cy="4997003"/>
          </a:xfrm>
          <a:prstGeom prst="rect">
            <a:avLst/>
          </a:prstGeom>
        </p:spPr>
      </p:pic>
    </p:spTree>
    <p:extLst>
      <p:ext uri="{BB962C8B-B14F-4D97-AF65-F5344CB8AC3E}">
        <p14:creationId xmlns:p14="http://schemas.microsoft.com/office/powerpoint/2010/main" val="790292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309093"/>
            <a:ext cx="10364451" cy="1596177"/>
          </a:xfrm>
        </p:spPr>
        <p:txBody>
          <a:bodyPr/>
          <a:lstStyle/>
          <a:p>
            <a:r>
              <a:rPr lang="en-US" dirty="0" smtClean="0"/>
              <a:t>Quantization</a:t>
            </a:r>
            <a:endParaRPr lang="en-US" dirty="0"/>
          </a:p>
        </p:txBody>
      </p:sp>
      <p:sp>
        <p:nvSpPr>
          <p:cNvPr id="4" name="TextBox 3"/>
          <p:cNvSpPr txBox="1"/>
          <p:nvPr/>
        </p:nvSpPr>
        <p:spPr>
          <a:xfrm>
            <a:off x="734096" y="901521"/>
            <a:ext cx="10779617"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Our 8x8 block of DCT coefficients is now ready for compression by quantization.</a:t>
            </a:r>
          </a:p>
          <a:p>
            <a:pPr marL="285750" indent="-285750">
              <a:buFont typeface="Arial" panose="020B0604020202020204" pitchFamily="34" charset="0"/>
              <a:buChar char="•"/>
            </a:pPr>
            <a:r>
              <a:rPr lang="en-US" sz="2400" dirty="0">
                <a:solidFill>
                  <a:srgbClr val="000000"/>
                </a:solidFill>
              </a:rPr>
              <a:t>This step is where the actual data loss takes place because the DCT coefficients are scaled down to certain level and hence data is lost</a:t>
            </a:r>
            <a:r>
              <a:rPr lang="en-US" sz="2400" dirty="0" smtClean="0">
                <a:solidFill>
                  <a:srgbClr val="000000"/>
                </a:solidFill>
              </a:rPr>
              <a:t>.</a:t>
            </a:r>
            <a:endParaRPr lang="en-US" sz="2400" dirty="0" smtClean="0"/>
          </a:p>
          <a:p>
            <a:pPr marL="285750" indent="-285750">
              <a:buFont typeface="Arial" panose="020B0604020202020204" pitchFamily="34" charset="0"/>
              <a:buChar char="•"/>
            </a:pPr>
            <a:r>
              <a:rPr lang="en-US" sz="2400" dirty="0" smtClean="0"/>
              <a:t>Users decide quantization levels ranging from 1 to 100.</a:t>
            </a:r>
          </a:p>
          <a:p>
            <a:r>
              <a:rPr lang="en-US" sz="2400" dirty="0"/>
              <a:t>	</a:t>
            </a:r>
            <a:r>
              <a:rPr lang="en-US" sz="2400" dirty="0" smtClean="0"/>
              <a:t>	1– poorest quality &amp; highest image compression</a:t>
            </a:r>
          </a:p>
          <a:p>
            <a:r>
              <a:rPr lang="en-US" sz="2400" dirty="0"/>
              <a:t>	</a:t>
            </a:r>
            <a:r>
              <a:rPr lang="en-US" sz="2400" dirty="0" smtClean="0"/>
              <a:t>	100– best quality &amp; lowest compression.</a:t>
            </a:r>
          </a:p>
          <a:p>
            <a:pPr marL="342900" indent="-342900">
              <a:buFont typeface="Arial" panose="020B0604020202020204" pitchFamily="34" charset="0"/>
              <a:buChar char="•"/>
            </a:pPr>
            <a:r>
              <a:rPr lang="en-US" sz="2400" dirty="0" smtClean="0"/>
              <a:t>With quality level of 50(Q50), matrix renders both high compression &amp; excellent decompressed image quality.</a:t>
            </a:r>
          </a:p>
          <a:p>
            <a:pPr marL="342900" indent="-342900">
              <a:buFont typeface="Arial" panose="020B0604020202020204" pitchFamily="34" charset="0"/>
              <a:buChar char="•"/>
            </a:pPr>
            <a:r>
              <a:rPr lang="en-US" sz="2400" dirty="0" smtClean="0"/>
              <a:t>Quantization is achieved by dividing each element in DCT coefficient matrix by corresponding element in quantization matrix.</a:t>
            </a:r>
          </a:p>
          <a:p>
            <a:endParaRPr lang="en-US" sz="2400" dirty="0"/>
          </a:p>
        </p:txBody>
      </p:sp>
    </p:spTree>
    <p:extLst>
      <p:ext uri="{BB962C8B-B14F-4D97-AF65-F5344CB8AC3E}">
        <p14:creationId xmlns:p14="http://schemas.microsoft.com/office/powerpoint/2010/main" val="3457601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Quantization</a:t>
            </a:r>
            <a:endParaRPr lang="en-IN" dirty="0"/>
          </a:p>
        </p:txBody>
      </p:sp>
      <p:sp>
        <p:nvSpPr>
          <p:cNvPr id="3" name="Content Placeholder 2"/>
          <p:cNvSpPr>
            <a:spLocks noGrp="1"/>
          </p:cNvSpPr>
          <p:nvPr>
            <p:ph sz="quarter" idx="13"/>
          </p:nvPr>
        </p:nvSpPr>
        <p:spPr/>
        <p:txBody>
          <a:bodyPr>
            <a:normAutofit fontScale="92500" lnSpcReduction="10000"/>
          </a:bodyPr>
          <a:lstStyle/>
          <a:p>
            <a:pPr>
              <a:lnSpc>
                <a:spcPct val="100000"/>
              </a:lnSpc>
              <a:spcBef>
                <a:spcPts val="0"/>
              </a:spcBef>
              <a:buClrTx/>
            </a:pPr>
            <a:r>
              <a:rPr lang="en-US" sz="2400" cap="none" dirty="0">
                <a:solidFill>
                  <a:srgbClr val="000000"/>
                </a:solidFill>
              </a:rPr>
              <a:t>Coefficients near upper left corner correspond to lower frequencies to which human eye is sensitive and are used to reconstruct image and are called DC </a:t>
            </a:r>
            <a:r>
              <a:rPr lang="en-US" sz="2400" cap="none" dirty="0" smtClean="0">
                <a:solidFill>
                  <a:srgbClr val="000000"/>
                </a:solidFill>
              </a:rPr>
              <a:t>components</a:t>
            </a:r>
            <a:r>
              <a:rPr lang="en-US" sz="2400" cap="none" dirty="0">
                <a:solidFill>
                  <a:srgbClr val="000000"/>
                </a:solidFill>
              </a:rPr>
              <a:t>.</a:t>
            </a:r>
            <a:endParaRPr lang="en-US" sz="1800" cap="none" dirty="0">
              <a:solidFill>
                <a:prstClr val="black"/>
              </a:solidFill>
              <a:latin typeface="Arial"/>
            </a:endParaRPr>
          </a:p>
          <a:p>
            <a:pPr>
              <a:lnSpc>
                <a:spcPct val="100000"/>
              </a:lnSpc>
              <a:spcBef>
                <a:spcPts val="0"/>
              </a:spcBef>
              <a:buClrTx/>
            </a:pPr>
            <a:r>
              <a:rPr lang="en-US" sz="2400" cap="none" dirty="0">
                <a:solidFill>
                  <a:srgbClr val="000000"/>
                </a:solidFill>
              </a:rPr>
              <a:t>The remaining parts of the transformed matrix are called AC components or high frequency components. Hence, they are encoded separately.</a:t>
            </a:r>
            <a:endParaRPr lang="en-US" sz="1800" cap="none" dirty="0">
              <a:solidFill>
                <a:prstClr val="black"/>
              </a:solidFill>
              <a:latin typeface="Arial"/>
            </a:endParaRPr>
          </a:p>
          <a:p>
            <a:pPr>
              <a:lnSpc>
                <a:spcPct val="100000"/>
              </a:lnSpc>
              <a:spcBef>
                <a:spcPts val="0"/>
              </a:spcBef>
              <a:buClrTx/>
            </a:pPr>
            <a:r>
              <a:rPr lang="en-US" sz="2400" cap="none" dirty="0">
                <a:solidFill>
                  <a:srgbClr val="000000"/>
                </a:solidFill>
              </a:rPr>
              <a:t>It can be observed that the lower right part of the matrix are all zeros after the quantization step. We </a:t>
            </a:r>
            <a:r>
              <a:rPr lang="en-US" sz="2400" cap="none" dirty="0" smtClean="0">
                <a:solidFill>
                  <a:srgbClr val="000000"/>
                </a:solidFill>
              </a:rPr>
              <a:t>utilize </a:t>
            </a:r>
            <a:r>
              <a:rPr lang="en-US" sz="2400" cap="none" dirty="0">
                <a:solidFill>
                  <a:srgbClr val="000000"/>
                </a:solidFill>
              </a:rPr>
              <a:t>this property of the DCT to a very good effect resulting in a good compression ratio.</a:t>
            </a:r>
            <a:endParaRPr lang="en-US" sz="1800" cap="none" dirty="0">
              <a:solidFill>
                <a:prstClr val="black"/>
              </a:solidFill>
              <a:latin typeface="Arial"/>
            </a:endParaRPr>
          </a:p>
          <a:p>
            <a:pPr>
              <a:lnSpc>
                <a:spcPct val="100000"/>
              </a:lnSpc>
              <a:spcBef>
                <a:spcPts val="0"/>
              </a:spcBef>
              <a:buClrTx/>
            </a:pPr>
            <a:r>
              <a:rPr lang="en-US" sz="2400" cap="none" dirty="0">
                <a:solidFill>
                  <a:srgbClr val="000000"/>
                </a:solidFill>
              </a:rPr>
              <a:t>The DC components are usually higher in value compared to the AC components and therefore they are difference encoded(difference of two consecutive DC components is encoded). </a:t>
            </a:r>
            <a:endParaRPr lang="en-US" sz="1800" cap="none" dirty="0">
              <a:solidFill>
                <a:prstClr val="black"/>
              </a:solidFill>
              <a:latin typeface="Arial"/>
            </a:endParaRPr>
          </a:p>
          <a:p>
            <a:endParaRPr lang="en-IN" dirty="0"/>
          </a:p>
        </p:txBody>
      </p:sp>
    </p:spTree>
    <p:extLst>
      <p:ext uri="{BB962C8B-B14F-4D97-AF65-F5344CB8AC3E}">
        <p14:creationId xmlns:p14="http://schemas.microsoft.com/office/powerpoint/2010/main" val="3084402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589" y="618517"/>
            <a:ext cx="10364451" cy="1596177"/>
          </a:xfrm>
        </p:spPr>
        <p:txBody>
          <a:bodyPr/>
          <a:lstStyle/>
          <a:p>
            <a:r>
              <a:rPr lang="en-US" dirty="0"/>
              <a:t>		SELECTIVE ZIG ZAG ENCODING</a:t>
            </a:r>
            <a:br>
              <a:rPr lang="en-US" dirty="0"/>
            </a:br>
            <a:endParaRPr lang="en-IN" dirty="0"/>
          </a:p>
        </p:txBody>
      </p:sp>
      <p:sp>
        <p:nvSpPr>
          <p:cNvPr id="3" name="Content Placeholder 2"/>
          <p:cNvSpPr>
            <a:spLocks noGrp="1"/>
          </p:cNvSpPr>
          <p:nvPr>
            <p:ph sz="quarter" idx="13"/>
          </p:nvPr>
        </p:nvSpPr>
        <p:spPr/>
        <p:txBody>
          <a:bodyPr>
            <a:noAutofit/>
          </a:bodyPr>
          <a:lstStyle/>
          <a:p>
            <a:pPr lvl="1">
              <a:lnSpc>
                <a:spcPct val="100000"/>
              </a:lnSpc>
              <a:spcBef>
                <a:spcPts val="0"/>
              </a:spcBef>
              <a:buClrTx/>
              <a:buSzPct val="45000"/>
            </a:pPr>
            <a:r>
              <a:rPr lang="en-US" sz="2200" cap="none" dirty="0" smtClean="0">
                <a:solidFill>
                  <a:prstClr val="black"/>
                </a:solidFill>
              </a:rPr>
              <a:t>After </a:t>
            </a:r>
            <a:r>
              <a:rPr lang="en-US" sz="2200" cap="none" dirty="0">
                <a:solidFill>
                  <a:prstClr val="black"/>
                </a:solidFill>
              </a:rPr>
              <a:t>the quantization step is performed and the DCT coefficients are scaled, we have to encode it.</a:t>
            </a:r>
          </a:p>
          <a:p>
            <a:pPr lvl="1">
              <a:lnSpc>
                <a:spcPct val="100000"/>
              </a:lnSpc>
              <a:spcBef>
                <a:spcPts val="0"/>
              </a:spcBef>
              <a:buClrTx/>
              <a:buSzPct val="45000"/>
            </a:pPr>
            <a:r>
              <a:rPr lang="en-US" sz="2200" cap="none" dirty="0">
                <a:solidFill>
                  <a:prstClr val="black"/>
                </a:solidFill>
              </a:rPr>
              <a:t>It is observed that most of the data is stored in upper left part of the matrix. Therefore we encode in a zig zag manner.</a:t>
            </a:r>
          </a:p>
          <a:p>
            <a:pPr lvl="1">
              <a:lnSpc>
                <a:spcPct val="100000"/>
              </a:lnSpc>
              <a:spcBef>
                <a:spcPts val="0"/>
              </a:spcBef>
              <a:buClrTx/>
              <a:buSzPct val="45000"/>
            </a:pPr>
            <a:r>
              <a:rPr lang="en-US" sz="2200" cap="none" dirty="0">
                <a:solidFill>
                  <a:prstClr val="black"/>
                </a:solidFill>
              </a:rPr>
              <a:t>In the standard JPEG procedure the block is processed entirely in a zig zag procedure.</a:t>
            </a:r>
          </a:p>
          <a:p>
            <a:pPr lvl="1">
              <a:lnSpc>
                <a:spcPct val="100000"/>
              </a:lnSpc>
              <a:spcBef>
                <a:spcPts val="0"/>
              </a:spcBef>
              <a:buClrTx/>
              <a:buSzPct val="45000"/>
            </a:pPr>
            <a:r>
              <a:rPr lang="en-US" sz="2200" cap="none" dirty="0">
                <a:solidFill>
                  <a:prstClr val="black"/>
                </a:solidFill>
              </a:rPr>
              <a:t>After some analysis, we observed that a run length of zeros is obtained at the end of every block. Instead of encoding these zeroes, they can be neglected and added to the block while decoding, hence saving up a lot of space.</a:t>
            </a:r>
          </a:p>
        </p:txBody>
      </p:sp>
    </p:spTree>
    <p:extLst>
      <p:ext uri="{BB962C8B-B14F-4D97-AF65-F5344CB8AC3E}">
        <p14:creationId xmlns:p14="http://schemas.microsoft.com/office/powerpoint/2010/main" val="3535625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57500" y="0"/>
            <a:ext cx="6086475" cy="6858000"/>
          </a:xfrm>
          <a:prstGeom prst="rect">
            <a:avLst/>
          </a:prstGeom>
        </p:spPr>
      </p:pic>
    </p:spTree>
    <p:extLst>
      <p:ext uri="{BB962C8B-B14F-4D97-AF65-F5344CB8AC3E}">
        <p14:creationId xmlns:p14="http://schemas.microsoft.com/office/powerpoint/2010/main" val="1784050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18" y="-283335"/>
            <a:ext cx="10364451" cy="1596177"/>
          </a:xfrm>
        </p:spPr>
        <p:txBody>
          <a:bodyPr>
            <a:normAutofit/>
          </a:bodyPr>
          <a:lstStyle/>
          <a:p>
            <a:r>
              <a:rPr lang="en-US" sz="4000" dirty="0" smtClean="0"/>
              <a:t>Decompression</a:t>
            </a:r>
            <a:endParaRPr lang="en-US" sz="4000" dirty="0"/>
          </a:p>
        </p:txBody>
      </p:sp>
      <p:sp>
        <p:nvSpPr>
          <p:cNvPr id="4" name="TextBox 3"/>
          <p:cNvSpPr txBox="1"/>
          <p:nvPr/>
        </p:nvSpPr>
        <p:spPr>
          <a:xfrm>
            <a:off x="965915" y="1210614"/>
            <a:ext cx="10208654"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JPEG takes advantage by encoding quantized coefficients in zig-zag sequence.</a:t>
            </a:r>
          </a:p>
          <a:p>
            <a:pPr marL="457200" indent="-457200">
              <a:lnSpc>
                <a:spcPct val="100000"/>
              </a:lnSpc>
              <a:buFont typeface="Arial" panose="020B0604020202020204" pitchFamily="34" charset="0"/>
              <a:buChar char="•"/>
            </a:pPr>
            <a:r>
              <a:rPr lang="en-US" sz="2800" dirty="0" smtClean="0">
                <a:solidFill>
                  <a:srgbClr val="000000"/>
                </a:solidFill>
              </a:rPr>
              <a:t>Reconstruction </a:t>
            </a:r>
            <a:r>
              <a:rPr lang="en-US" sz="2800" dirty="0">
                <a:solidFill>
                  <a:srgbClr val="000000"/>
                </a:solidFill>
              </a:rPr>
              <a:t>of image begins by decoding the bit stream </a:t>
            </a:r>
            <a:r>
              <a:rPr lang="en-US" sz="2800" dirty="0" smtClean="0">
                <a:solidFill>
                  <a:srgbClr val="000000"/>
                </a:solidFill>
              </a:rPr>
              <a:t>representing </a:t>
            </a:r>
            <a:r>
              <a:rPr lang="en-US" sz="2800" dirty="0">
                <a:solidFill>
                  <a:srgbClr val="000000"/>
                </a:solidFill>
              </a:rPr>
              <a:t>quantized matrix( C ). While decoding, the </a:t>
            </a:r>
            <a:r>
              <a:rPr lang="en-US" sz="2800" dirty="0" smtClean="0">
                <a:solidFill>
                  <a:srgbClr val="000000"/>
                </a:solidFill>
              </a:rPr>
              <a:t>coefficients </a:t>
            </a:r>
            <a:r>
              <a:rPr lang="en-US" sz="2800" dirty="0">
                <a:solidFill>
                  <a:srgbClr val="000000"/>
                </a:solidFill>
              </a:rPr>
              <a:t>of each block are decoded and the rest of the block is filled with zeroes which were ignored in the encoding process. Each element of quantized matrix multiplied with quantization matrix to get original non-quantized DCT matrix.</a:t>
            </a:r>
            <a:endParaRPr lang="en-US" sz="2800" dirty="0"/>
          </a:p>
          <a:p>
            <a:pPr>
              <a:lnSpc>
                <a:spcPct val="100000"/>
              </a:lnSpc>
            </a:pPr>
            <a:r>
              <a:rPr lang="en-US" sz="2800" dirty="0">
                <a:solidFill>
                  <a:srgbClr val="000000"/>
                </a:solidFill>
              </a:rPr>
              <a:t>						</a:t>
            </a:r>
            <a:endParaRPr lang="en-US" sz="2800" dirty="0"/>
          </a:p>
          <a:p>
            <a:pPr>
              <a:lnSpc>
                <a:spcPct val="100000"/>
              </a:lnSpc>
            </a:pPr>
            <a:r>
              <a:rPr lang="en-US" sz="2800" dirty="0">
                <a:solidFill>
                  <a:srgbClr val="000000"/>
                </a:solidFill>
              </a:rPr>
              <a:t>						</a:t>
            </a:r>
            <a:r>
              <a:rPr lang="en-US" sz="2800" dirty="0" err="1">
                <a:solidFill>
                  <a:srgbClr val="000000"/>
                </a:solidFill>
              </a:rPr>
              <a:t>Ri,j</a:t>
            </a:r>
            <a:r>
              <a:rPr lang="en-US" sz="2800" dirty="0">
                <a:solidFill>
                  <a:srgbClr val="000000"/>
                </a:solidFill>
              </a:rPr>
              <a:t> = </a:t>
            </a:r>
            <a:r>
              <a:rPr lang="en-US" sz="2800" dirty="0" err="1">
                <a:solidFill>
                  <a:srgbClr val="000000"/>
                </a:solidFill>
              </a:rPr>
              <a:t>Qi,j</a:t>
            </a:r>
            <a:r>
              <a:rPr lang="en-US" sz="2800" dirty="0">
                <a:solidFill>
                  <a:srgbClr val="000000"/>
                </a:solidFill>
              </a:rPr>
              <a:t> * </a:t>
            </a:r>
            <a:r>
              <a:rPr lang="en-US" sz="2800" dirty="0" err="1">
                <a:solidFill>
                  <a:srgbClr val="000000"/>
                </a:solidFill>
              </a:rPr>
              <a:t>Ci,j</a:t>
            </a:r>
            <a:endParaRPr lang="en-US" sz="2800" dirty="0"/>
          </a:p>
        </p:txBody>
      </p:sp>
    </p:spTree>
    <p:extLst>
      <p:ext uri="{BB962C8B-B14F-4D97-AF65-F5344CB8AC3E}">
        <p14:creationId xmlns:p14="http://schemas.microsoft.com/office/powerpoint/2010/main" val="900430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Decompression</a:t>
            </a:r>
            <a:endParaRPr lang="en-IN" dirty="0"/>
          </a:p>
        </p:txBody>
      </p:sp>
      <p:sp>
        <p:nvSpPr>
          <p:cNvPr id="3" name="Content Placeholder 2"/>
          <p:cNvSpPr>
            <a:spLocks noGrp="1"/>
          </p:cNvSpPr>
          <p:nvPr>
            <p:ph sz="quarter" idx="13"/>
          </p:nvPr>
        </p:nvSpPr>
        <p:spPr/>
        <p:txBody>
          <a:bodyPr/>
          <a:lstStyle/>
          <a:p>
            <a:pPr>
              <a:lnSpc>
                <a:spcPct val="100000"/>
              </a:lnSpc>
              <a:spcBef>
                <a:spcPts val="0"/>
              </a:spcBef>
              <a:buClrTx/>
              <a:buSzPct val="45000"/>
            </a:pPr>
            <a:r>
              <a:rPr lang="en-US" sz="2800" cap="none" dirty="0">
                <a:solidFill>
                  <a:srgbClr val="000000"/>
                </a:solidFill>
              </a:rPr>
              <a:t>Now Inverse DCT (IDCT) is applied to R. It is the inverse function of DCT.</a:t>
            </a:r>
            <a:endParaRPr lang="en-US" sz="1800" cap="none" dirty="0">
              <a:solidFill>
                <a:prstClr val="black"/>
              </a:solidFill>
              <a:latin typeface="Arial"/>
            </a:endParaRPr>
          </a:p>
          <a:p>
            <a:pPr marL="0" lvl="0" indent="0" algn="ctr">
              <a:lnSpc>
                <a:spcPct val="100000"/>
              </a:lnSpc>
              <a:spcBef>
                <a:spcPts val="0"/>
              </a:spcBef>
              <a:buClrTx/>
              <a:buSzPct val="45000"/>
              <a:buFont typeface="StarSymbol"/>
              <a:buChar char=""/>
            </a:pPr>
            <a:r>
              <a:rPr lang="en-US" sz="2800" cap="none" dirty="0">
                <a:solidFill>
                  <a:srgbClr val="000000"/>
                </a:solidFill>
              </a:rPr>
              <a:t>N = (T'RT) + 128.</a:t>
            </a:r>
            <a:endParaRPr lang="en-US" sz="1800" cap="none" dirty="0">
              <a:solidFill>
                <a:prstClr val="black"/>
              </a:solidFill>
              <a:latin typeface="Arial"/>
            </a:endParaRPr>
          </a:p>
          <a:p>
            <a:pPr>
              <a:lnSpc>
                <a:spcPct val="100000"/>
              </a:lnSpc>
              <a:spcBef>
                <a:spcPts val="0"/>
              </a:spcBef>
              <a:buClrTx/>
              <a:buSzPct val="45000"/>
            </a:pPr>
            <a:r>
              <a:rPr lang="en-US" sz="2800" cap="none" dirty="0">
                <a:solidFill>
                  <a:srgbClr val="000000"/>
                </a:solidFill>
              </a:rPr>
              <a:t>Now the original image pixel matrix is recovered with marginal difference from the original matrix arising due to data loss. Now this matrix is used to form the compressed image which is of much smaller size but similar quality.</a:t>
            </a:r>
            <a:endParaRPr lang="en-US" sz="1800" cap="none" dirty="0">
              <a:solidFill>
                <a:prstClr val="black"/>
              </a:solidFill>
              <a:latin typeface="Arial"/>
            </a:endParaRPr>
          </a:p>
          <a:p>
            <a:endParaRPr lang="en-IN" dirty="0"/>
          </a:p>
        </p:txBody>
      </p:sp>
    </p:spTree>
    <p:extLst>
      <p:ext uri="{BB962C8B-B14F-4D97-AF65-F5344CB8AC3E}">
        <p14:creationId xmlns:p14="http://schemas.microsoft.com/office/powerpoint/2010/main" val="795198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INVERSE </a:t>
            </a:r>
            <a:r>
              <a:rPr lang="en-US" dirty="0"/>
              <a:t>Discrete cosine </a:t>
            </a:r>
            <a:r>
              <a:rPr lang="en-US" dirty="0" smtClean="0"/>
              <a:t>transform</a:t>
            </a:r>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7397" b="2010"/>
          <a:stretch/>
        </p:blipFill>
        <p:spPr>
          <a:xfrm>
            <a:off x="2657475" y="2214694"/>
            <a:ext cx="6877050" cy="3348508"/>
          </a:xfrm>
          <a:prstGeom prst="rect">
            <a:avLst/>
          </a:prstGeom>
        </p:spPr>
      </p:pic>
    </p:spTree>
    <p:extLst>
      <p:ext uri="{BB962C8B-B14F-4D97-AF65-F5344CB8AC3E}">
        <p14:creationId xmlns:p14="http://schemas.microsoft.com/office/powerpoint/2010/main" val="3309141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approach</a:t>
            </a:r>
            <a:endParaRPr lang="en-US" dirty="0"/>
          </a:p>
        </p:txBody>
      </p:sp>
      <p:sp>
        <p:nvSpPr>
          <p:cNvPr id="3" name="Content Placeholder 2"/>
          <p:cNvSpPr>
            <a:spLocks noGrp="1"/>
          </p:cNvSpPr>
          <p:nvPr>
            <p:ph sz="quarter" idx="13"/>
          </p:nvPr>
        </p:nvSpPr>
        <p:spPr>
          <a:xfrm>
            <a:off x="914400" y="1905601"/>
            <a:ext cx="10363826" cy="4340652"/>
          </a:xfrm>
        </p:spPr>
        <p:txBody>
          <a:bodyPr>
            <a:noAutofit/>
          </a:bodyPr>
          <a:lstStyle/>
          <a:p>
            <a:r>
              <a:rPr lang="en-US" sz="2400" dirty="0"/>
              <a:t>Implementing different huffman </a:t>
            </a:r>
            <a:r>
              <a:rPr lang="en-US" sz="2400" dirty="0" smtClean="0"/>
              <a:t>Techniques (txt files).</a:t>
            </a:r>
          </a:p>
          <a:p>
            <a:pPr marL="914400" lvl="1" indent="-457200">
              <a:buFont typeface="+mj-lt"/>
              <a:buAutoNum type="arabicPeriod"/>
            </a:pPr>
            <a:r>
              <a:rPr lang="en-US" sz="2400" dirty="0" smtClean="0"/>
              <a:t>General huffman</a:t>
            </a:r>
          </a:p>
          <a:p>
            <a:pPr marL="914400" lvl="1" indent="-457200">
              <a:buFont typeface="+mj-lt"/>
              <a:buAutoNum type="arabicPeriod"/>
            </a:pPr>
            <a:r>
              <a:rPr lang="en-US" sz="2400" dirty="0" smtClean="0"/>
              <a:t>Minimum variance huffman</a:t>
            </a:r>
          </a:p>
          <a:p>
            <a:pPr marL="914400" lvl="1" indent="-457200">
              <a:buFont typeface="+mj-lt"/>
              <a:buAutoNum type="arabicPeriod"/>
            </a:pPr>
            <a:r>
              <a:rPr lang="en-US" sz="2400" dirty="0" smtClean="0"/>
              <a:t>Extended huffman</a:t>
            </a:r>
          </a:p>
          <a:p>
            <a:pPr marL="914400" lvl="1" indent="-457200">
              <a:buFont typeface="+mj-lt"/>
              <a:buAutoNum type="arabicPeriod"/>
            </a:pPr>
            <a:r>
              <a:rPr lang="en-US" sz="2400" dirty="0" smtClean="0"/>
              <a:t>Adaptive huffman.</a:t>
            </a:r>
          </a:p>
          <a:p>
            <a:r>
              <a:rPr lang="en-US" sz="2400" dirty="0" smtClean="0"/>
              <a:t>Implement jpeg compression technique Using </a:t>
            </a:r>
          </a:p>
          <a:p>
            <a:pPr marL="914400" lvl="1" indent="-457200">
              <a:buFont typeface="+mj-lt"/>
              <a:buAutoNum type="arabicPeriod"/>
            </a:pPr>
            <a:r>
              <a:rPr lang="en-US" sz="2400" dirty="0" smtClean="0"/>
              <a:t>dct (discrete cosine transform) and Quantization.</a:t>
            </a:r>
          </a:p>
          <a:p>
            <a:pPr marL="914400" lvl="1" indent="-457200">
              <a:buFont typeface="+mj-lt"/>
              <a:buAutoNum type="arabicPeriod"/>
            </a:pPr>
            <a:r>
              <a:rPr lang="en-US" sz="2400" dirty="0" smtClean="0"/>
              <a:t>ZIG </a:t>
            </a:r>
            <a:r>
              <a:rPr lang="en-US" sz="2400" dirty="0">
                <a:solidFill>
                  <a:srgbClr val="000000"/>
                </a:solidFill>
              </a:rPr>
              <a:t>ZAG SELECTION</a:t>
            </a:r>
            <a:endParaRPr lang="en-US" sz="2400" dirty="0" smtClean="0"/>
          </a:p>
          <a:p>
            <a:pPr marL="914400" lvl="1" indent="-457200">
              <a:buFont typeface="+mj-lt"/>
              <a:buAutoNum type="arabicPeriod"/>
            </a:pPr>
            <a:r>
              <a:rPr lang="en-US" sz="2400" dirty="0" smtClean="0"/>
              <a:t>Huffman encoding.</a:t>
            </a:r>
          </a:p>
        </p:txBody>
      </p:sp>
    </p:spTree>
    <p:extLst>
      <p:ext uri="{BB962C8B-B14F-4D97-AF65-F5344CB8AC3E}">
        <p14:creationId xmlns:p14="http://schemas.microsoft.com/office/powerpoint/2010/main" val="2008502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n-IN" dirty="0"/>
          </a:p>
        </p:txBody>
      </p:sp>
      <p:sp>
        <p:nvSpPr>
          <p:cNvPr id="8" name="TextShape 2"/>
          <p:cNvSpPr txBox="1"/>
          <p:nvPr/>
        </p:nvSpPr>
        <p:spPr>
          <a:xfrm>
            <a:off x="24680" y="2286000"/>
            <a:ext cx="5057280" cy="3225600"/>
          </a:xfrm>
          <a:prstGeom prst="rect">
            <a:avLst/>
          </a:prstGeom>
        </p:spPr>
        <p:txBody>
          <a:bodyPr lIns="0" tIns="0" rIns="0" bIns="0"/>
          <a:lstStyle/>
          <a:p>
            <a:pPr>
              <a:buSzPct val="45000"/>
              <a:buFont typeface="StarSymbol"/>
              <a:buChar char=""/>
            </a:pPr>
            <a:r>
              <a:rPr lang="en-US" sz="2000" dirty="0">
                <a:latin typeface="Tw Cen MT"/>
              </a:rPr>
              <a:t>Original BMP Image – </a:t>
            </a:r>
            <a:r>
              <a:rPr lang="en-US" sz="2000" dirty="0" smtClean="0">
                <a:latin typeface="Tw Cen MT"/>
              </a:rPr>
              <a:t>392KB</a:t>
            </a:r>
            <a:endParaRPr dirty="0"/>
          </a:p>
        </p:txBody>
      </p:sp>
      <p:sp>
        <p:nvSpPr>
          <p:cNvPr id="9" name="TextShape 3"/>
          <p:cNvSpPr txBox="1"/>
          <p:nvPr/>
        </p:nvSpPr>
        <p:spPr>
          <a:xfrm>
            <a:off x="3938040" y="2286000"/>
            <a:ext cx="5057280" cy="3225600"/>
          </a:xfrm>
          <a:prstGeom prst="rect">
            <a:avLst/>
          </a:prstGeom>
        </p:spPr>
        <p:txBody>
          <a:bodyPr lIns="0" tIns="0" rIns="0" bIns="0"/>
          <a:lstStyle/>
          <a:p>
            <a:pPr>
              <a:buSzPct val="45000"/>
              <a:buFont typeface="StarSymbol"/>
              <a:buChar char=""/>
            </a:pPr>
            <a:r>
              <a:rPr lang="en-US" sz="2000" dirty="0">
                <a:latin typeface="Tw Cen MT"/>
              </a:rPr>
              <a:t>Compressed JPG image – </a:t>
            </a:r>
            <a:r>
              <a:rPr lang="en-US" sz="2000" dirty="0" smtClean="0">
                <a:latin typeface="Tw Cen MT"/>
              </a:rPr>
              <a:t>35.3KB</a:t>
            </a:r>
            <a:endParaRPr dirty="0"/>
          </a:p>
        </p:txBody>
      </p:sp>
      <p:pic>
        <p:nvPicPr>
          <p:cNvPr id="10" name="Picture 9"/>
          <p:cNvPicPr/>
          <p:nvPr/>
        </p:nvPicPr>
        <p:blipFill>
          <a:blip r:embed="rId2"/>
          <a:stretch>
            <a:fillRect/>
          </a:stretch>
        </p:blipFill>
        <p:spPr>
          <a:xfrm>
            <a:off x="99547" y="2797571"/>
            <a:ext cx="3523411" cy="2364264"/>
          </a:xfrm>
          <a:prstGeom prst="rect">
            <a:avLst/>
          </a:prstGeom>
          <a:ln>
            <a:noFill/>
          </a:ln>
        </p:spPr>
      </p:pic>
      <p:pic>
        <p:nvPicPr>
          <p:cNvPr id="11" name="Picture 10"/>
          <p:cNvPicPr/>
          <p:nvPr/>
        </p:nvPicPr>
        <p:blipFill>
          <a:blip r:embed="rId3"/>
          <a:stretch>
            <a:fillRect/>
          </a:stretch>
        </p:blipFill>
        <p:spPr>
          <a:xfrm>
            <a:off x="4070417" y="2785835"/>
            <a:ext cx="3748014" cy="2390327"/>
          </a:xfrm>
          <a:prstGeom prst="rect">
            <a:avLst/>
          </a:prstGeom>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734" y="2774101"/>
            <a:ext cx="3798492" cy="2410004"/>
          </a:xfrm>
          <a:prstGeom prst="rect">
            <a:avLst/>
          </a:prstGeom>
        </p:spPr>
      </p:pic>
      <p:sp>
        <p:nvSpPr>
          <p:cNvPr id="12" name="TextShape 3"/>
          <p:cNvSpPr txBox="1"/>
          <p:nvPr/>
        </p:nvSpPr>
        <p:spPr>
          <a:xfrm>
            <a:off x="8154440" y="2311400"/>
            <a:ext cx="5057280" cy="3225600"/>
          </a:xfrm>
          <a:prstGeom prst="rect">
            <a:avLst/>
          </a:prstGeom>
        </p:spPr>
        <p:txBody>
          <a:bodyPr lIns="0" tIns="0" rIns="0" bIns="0"/>
          <a:lstStyle/>
          <a:p>
            <a:pPr>
              <a:buSzPct val="45000"/>
              <a:buFont typeface="StarSymbol"/>
              <a:buChar char=""/>
            </a:pPr>
            <a:r>
              <a:rPr lang="en-US" sz="2000" dirty="0" smtClean="0">
                <a:latin typeface="Tw Cen MT"/>
              </a:rPr>
              <a:t>Facebook </a:t>
            </a:r>
            <a:r>
              <a:rPr lang="en-US" sz="2000" dirty="0">
                <a:latin typeface="Tw Cen MT"/>
              </a:rPr>
              <a:t>– </a:t>
            </a:r>
            <a:r>
              <a:rPr lang="en-US" sz="2000" dirty="0" smtClean="0">
                <a:latin typeface="Tw Cen MT"/>
              </a:rPr>
              <a:t>38.1KB</a:t>
            </a:r>
            <a:endParaRPr dirty="0"/>
          </a:p>
        </p:txBody>
      </p:sp>
    </p:spTree>
    <p:extLst>
      <p:ext uri="{BB962C8B-B14F-4D97-AF65-F5344CB8AC3E}">
        <p14:creationId xmlns:p14="http://schemas.microsoft.com/office/powerpoint/2010/main" val="2723246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n-IN" dirty="0"/>
          </a:p>
        </p:txBody>
      </p:sp>
      <p:sp>
        <p:nvSpPr>
          <p:cNvPr id="8" name="TextShape 2"/>
          <p:cNvSpPr txBox="1"/>
          <p:nvPr/>
        </p:nvSpPr>
        <p:spPr>
          <a:xfrm>
            <a:off x="24680" y="2286000"/>
            <a:ext cx="5057280" cy="3225600"/>
          </a:xfrm>
          <a:prstGeom prst="rect">
            <a:avLst/>
          </a:prstGeom>
        </p:spPr>
        <p:txBody>
          <a:bodyPr lIns="0" tIns="0" rIns="0" bIns="0"/>
          <a:lstStyle/>
          <a:p>
            <a:pPr>
              <a:buSzPct val="45000"/>
              <a:buFont typeface="StarSymbol"/>
              <a:buChar char=""/>
            </a:pPr>
            <a:r>
              <a:rPr lang="en-US" sz="2000" dirty="0">
                <a:latin typeface="Tw Cen MT"/>
              </a:rPr>
              <a:t>Original BMP Image – </a:t>
            </a:r>
            <a:r>
              <a:rPr lang="en-US" sz="2000" dirty="0" smtClean="0">
                <a:latin typeface="Tw Cen MT"/>
              </a:rPr>
              <a:t>6.9MB</a:t>
            </a:r>
            <a:endParaRPr dirty="0"/>
          </a:p>
        </p:txBody>
      </p:sp>
      <p:sp>
        <p:nvSpPr>
          <p:cNvPr id="9" name="TextShape 3"/>
          <p:cNvSpPr txBox="1"/>
          <p:nvPr/>
        </p:nvSpPr>
        <p:spPr>
          <a:xfrm>
            <a:off x="3938040" y="2286000"/>
            <a:ext cx="5057280" cy="3225600"/>
          </a:xfrm>
          <a:prstGeom prst="rect">
            <a:avLst/>
          </a:prstGeom>
        </p:spPr>
        <p:txBody>
          <a:bodyPr lIns="0" tIns="0" rIns="0" bIns="0"/>
          <a:lstStyle/>
          <a:p>
            <a:pPr>
              <a:buSzPct val="45000"/>
              <a:buFont typeface="StarSymbol"/>
              <a:buChar char=""/>
            </a:pPr>
            <a:r>
              <a:rPr lang="en-US" sz="2000" dirty="0">
                <a:latin typeface="Tw Cen MT"/>
              </a:rPr>
              <a:t>Compressed JPG image – </a:t>
            </a:r>
            <a:r>
              <a:rPr lang="en-US" sz="2000" dirty="0" smtClean="0"/>
              <a:t>403KB</a:t>
            </a:r>
            <a:endParaRPr dirty="0"/>
          </a:p>
        </p:txBody>
      </p:sp>
      <p:sp>
        <p:nvSpPr>
          <p:cNvPr id="12" name="TextShape 3"/>
          <p:cNvSpPr txBox="1"/>
          <p:nvPr/>
        </p:nvSpPr>
        <p:spPr>
          <a:xfrm>
            <a:off x="8154440" y="2311400"/>
            <a:ext cx="5057280" cy="3225600"/>
          </a:xfrm>
          <a:prstGeom prst="rect">
            <a:avLst/>
          </a:prstGeom>
        </p:spPr>
        <p:txBody>
          <a:bodyPr lIns="0" tIns="0" rIns="0" bIns="0"/>
          <a:lstStyle/>
          <a:p>
            <a:pPr>
              <a:buSzPct val="45000"/>
              <a:buFont typeface="StarSymbol"/>
              <a:buChar char=""/>
            </a:pPr>
            <a:r>
              <a:rPr lang="en-US" sz="2000" dirty="0" smtClean="0">
                <a:latin typeface="Tw Cen MT"/>
              </a:rPr>
              <a:t>Facebook </a:t>
            </a:r>
            <a:r>
              <a:rPr lang="en-US" sz="2000" dirty="0">
                <a:latin typeface="Tw Cen MT"/>
              </a:rPr>
              <a:t>– </a:t>
            </a:r>
            <a:r>
              <a:rPr lang="en-US" sz="2000" dirty="0" smtClean="0">
                <a:latin typeface="Tw Cen MT"/>
              </a:rPr>
              <a:t>404KB</a:t>
            </a:r>
            <a:endParaRPr dirty="0"/>
          </a:p>
        </p:txBody>
      </p:sp>
      <p:pic>
        <p:nvPicPr>
          <p:cNvPr id="17" name="Picture 16"/>
          <p:cNvPicPr/>
          <p:nvPr/>
        </p:nvPicPr>
        <p:blipFill>
          <a:blip r:embed="rId2"/>
          <a:stretch>
            <a:fillRect/>
          </a:stretch>
        </p:blipFill>
        <p:spPr>
          <a:xfrm>
            <a:off x="120387" y="2797571"/>
            <a:ext cx="3502572" cy="2364264"/>
          </a:xfrm>
          <a:prstGeom prst="rect">
            <a:avLst/>
          </a:prstGeom>
          <a:ln>
            <a:noFill/>
          </a:ln>
        </p:spPr>
      </p:pic>
      <p:pic>
        <p:nvPicPr>
          <p:cNvPr id="18" name="Picture 17"/>
          <p:cNvPicPr/>
          <p:nvPr/>
        </p:nvPicPr>
        <p:blipFill>
          <a:blip r:embed="rId3"/>
          <a:stretch>
            <a:fillRect/>
          </a:stretch>
        </p:blipFill>
        <p:spPr>
          <a:xfrm>
            <a:off x="4079514" y="2797571"/>
            <a:ext cx="3759845" cy="2364264"/>
          </a:xfrm>
          <a:prstGeom prst="rect">
            <a:avLst/>
          </a:prstGeom>
          <a:ln>
            <a:noFill/>
          </a:ln>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734" y="2774101"/>
            <a:ext cx="3798492" cy="2374058"/>
          </a:xfrm>
          <a:prstGeom prst="rect">
            <a:avLst/>
          </a:prstGeom>
        </p:spPr>
      </p:pic>
    </p:spTree>
    <p:extLst>
      <p:ext uri="{BB962C8B-B14F-4D97-AF65-F5344CB8AC3E}">
        <p14:creationId xmlns:p14="http://schemas.microsoft.com/office/powerpoint/2010/main" val="3700277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16483"/>
            <a:ext cx="10364451" cy="1596177"/>
          </a:xfrm>
        </p:spPr>
        <p:txBody>
          <a:bodyPr/>
          <a:lstStyle/>
          <a:p>
            <a:r>
              <a:rPr lang="en-US" dirty="0"/>
              <a:t>RESULTS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50587924"/>
              </p:ext>
            </p:extLst>
          </p:nvPr>
        </p:nvGraphicFramePr>
        <p:xfrm>
          <a:off x="2794000" y="1354666"/>
          <a:ext cx="6773335" cy="5085080"/>
        </p:xfrm>
        <a:graphic>
          <a:graphicData uri="http://schemas.openxmlformats.org/drawingml/2006/table">
            <a:tbl>
              <a:tblPr firstRow="1" bandRow="1">
                <a:tableStyleId>{5C22544A-7EE6-4342-B048-85BDC9FD1C3A}</a:tableStyleId>
              </a:tblPr>
              <a:tblGrid>
                <a:gridCol w="1354667"/>
                <a:gridCol w="1354667"/>
                <a:gridCol w="1354667"/>
                <a:gridCol w="1354667"/>
                <a:gridCol w="1354667"/>
              </a:tblGrid>
              <a:tr h="370840">
                <a:tc>
                  <a:txBody>
                    <a:bodyPr/>
                    <a:lstStyle/>
                    <a:p>
                      <a:pPr algn="ctr"/>
                      <a:r>
                        <a:rPr lang="en-IN" dirty="0" smtClean="0"/>
                        <a:t>S. NO</a:t>
                      </a:r>
                      <a:endParaRPr lang="en-IN" dirty="0"/>
                    </a:p>
                  </a:txBody>
                  <a:tcPr/>
                </a:tc>
                <a:tc>
                  <a:txBody>
                    <a:bodyPr/>
                    <a:lstStyle/>
                    <a:p>
                      <a:pPr algn="ctr"/>
                      <a:r>
                        <a:rPr lang="en-IN" dirty="0" smtClean="0"/>
                        <a:t>Image Name</a:t>
                      </a:r>
                      <a:endParaRPr lang="en-IN" dirty="0"/>
                    </a:p>
                  </a:txBody>
                  <a:tcPr/>
                </a:tc>
                <a:tc>
                  <a:txBody>
                    <a:bodyPr/>
                    <a:lstStyle/>
                    <a:p>
                      <a:pPr algn="ctr"/>
                      <a:r>
                        <a:rPr lang="en-IN" dirty="0" smtClean="0"/>
                        <a:t>Size</a:t>
                      </a:r>
                      <a:endParaRPr lang="en-IN" dirty="0"/>
                    </a:p>
                  </a:txBody>
                  <a:tcPr/>
                </a:tc>
                <a:tc>
                  <a:txBody>
                    <a:bodyPr/>
                    <a:lstStyle/>
                    <a:p>
                      <a:pPr algn="ctr"/>
                      <a:r>
                        <a:rPr lang="en-IN" dirty="0" smtClean="0"/>
                        <a:t>JPEG</a:t>
                      </a:r>
                      <a:r>
                        <a:rPr lang="en-IN" baseline="0" dirty="0" smtClean="0"/>
                        <a:t> Size</a:t>
                      </a:r>
                      <a:endParaRPr lang="en-IN" dirty="0"/>
                    </a:p>
                  </a:txBody>
                  <a:tcPr/>
                </a:tc>
                <a:tc>
                  <a:txBody>
                    <a:bodyPr/>
                    <a:lstStyle/>
                    <a:p>
                      <a:pPr algn="ctr"/>
                      <a:r>
                        <a:rPr lang="en-IN" dirty="0" smtClean="0"/>
                        <a:t>Q(Quality level)</a:t>
                      </a:r>
                      <a:endParaRPr lang="en-IN" dirty="0"/>
                    </a:p>
                  </a:txBody>
                  <a:tcPr/>
                </a:tc>
              </a:tr>
              <a:tr h="370840">
                <a:tc>
                  <a:txBody>
                    <a:bodyPr/>
                    <a:lstStyle/>
                    <a:p>
                      <a:pPr algn="ctr"/>
                      <a:r>
                        <a:rPr lang="en-IN" dirty="0" smtClean="0"/>
                        <a:t>1</a:t>
                      </a:r>
                      <a:endParaRPr lang="en-IN" dirty="0"/>
                    </a:p>
                  </a:txBody>
                  <a:tcPr/>
                </a:tc>
                <a:tc>
                  <a:txBody>
                    <a:bodyPr/>
                    <a:lstStyle/>
                    <a:p>
                      <a:pPr algn="ctr"/>
                      <a:r>
                        <a:rPr lang="en-IN" dirty="0" smtClean="0"/>
                        <a:t>Nature</a:t>
                      </a:r>
                      <a:endParaRPr lang="en-IN" dirty="0"/>
                    </a:p>
                  </a:txBody>
                  <a:tcPr/>
                </a:tc>
                <a:tc>
                  <a:txBody>
                    <a:bodyPr/>
                    <a:lstStyle/>
                    <a:p>
                      <a:pPr algn="ctr"/>
                      <a:r>
                        <a:rPr lang="en-IN" dirty="0" smtClean="0"/>
                        <a:t>391.8KB</a:t>
                      </a:r>
                      <a:endParaRPr lang="en-IN" dirty="0"/>
                    </a:p>
                  </a:txBody>
                  <a:tcPr/>
                </a:tc>
                <a:tc>
                  <a:txBody>
                    <a:bodyPr/>
                    <a:lstStyle/>
                    <a:p>
                      <a:pPr algn="ctr"/>
                      <a:r>
                        <a:rPr lang="en-IN" dirty="0" smtClean="0"/>
                        <a:t>26.7</a:t>
                      </a:r>
                      <a:r>
                        <a:rPr lang="en-IN" dirty="0" smtClean="0"/>
                        <a:t>KB</a:t>
                      </a:r>
                      <a:endParaRPr lang="en-IN" dirty="0"/>
                    </a:p>
                  </a:txBody>
                  <a:tcPr/>
                </a:tc>
                <a:tc>
                  <a:txBody>
                    <a:bodyPr/>
                    <a:lstStyle/>
                    <a:p>
                      <a:pPr algn="ctr"/>
                      <a:r>
                        <a:rPr lang="en-IN" dirty="0" smtClean="0"/>
                        <a:t>25</a:t>
                      </a:r>
                      <a:endParaRPr lang="en-IN" dirty="0"/>
                    </a:p>
                  </a:txBody>
                  <a:tcPr/>
                </a:tc>
              </a:tr>
              <a:tr h="370840">
                <a:tc>
                  <a:txBody>
                    <a:bodyPr/>
                    <a:lstStyle/>
                    <a:p>
                      <a:pPr algn="ctr"/>
                      <a:r>
                        <a:rPr lang="en-IN" dirty="0" smtClean="0"/>
                        <a:t>2</a:t>
                      </a:r>
                      <a:endParaRPr lang="en-IN" dirty="0"/>
                    </a:p>
                  </a:txBody>
                  <a:tcPr/>
                </a:tc>
                <a:tc>
                  <a:txBody>
                    <a:bodyPr/>
                    <a:lstStyle/>
                    <a:p>
                      <a:pPr algn="ctr"/>
                      <a:r>
                        <a:rPr lang="en-IN" dirty="0" smtClean="0"/>
                        <a:t>Nature</a:t>
                      </a:r>
                      <a:endParaRPr lang="en-IN" dirty="0"/>
                    </a:p>
                  </a:txBody>
                  <a:tcPr/>
                </a:tc>
                <a:tc>
                  <a:txBody>
                    <a:bodyPr/>
                    <a:lstStyle/>
                    <a:p>
                      <a:pPr algn="ctr"/>
                      <a:r>
                        <a:rPr lang="en-IN" dirty="0" smtClean="0"/>
                        <a:t>391.8</a:t>
                      </a:r>
                      <a:r>
                        <a:rPr lang="en-IN" dirty="0" smtClean="0"/>
                        <a:t>KB</a:t>
                      </a:r>
                      <a:endParaRPr lang="en-IN" dirty="0"/>
                    </a:p>
                  </a:txBody>
                  <a:tcPr/>
                </a:tc>
                <a:tc>
                  <a:txBody>
                    <a:bodyPr/>
                    <a:lstStyle/>
                    <a:p>
                      <a:pPr algn="ctr"/>
                      <a:r>
                        <a:rPr lang="en-IN" dirty="0" smtClean="0"/>
                        <a:t>43.2</a:t>
                      </a:r>
                      <a:r>
                        <a:rPr lang="en-IN" dirty="0" smtClean="0"/>
                        <a:t>KB</a:t>
                      </a:r>
                      <a:endParaRPr lang="en-IN" dirty="0"/>
                    </a:p>
                  </a:txBody>
                  <a:tcPr/>
                </a:tc>
                <a:tc>
                  <a:txBody>
                    <a:bodyPr/>
                    <a:lstStyle/>
                    <a:p>
                      <a:pPr algn="ctr"/>
                      <a:r>
                        <a:rPr lang="en-IN" dirty="0" smtClean="0"/>
                        <a:t>75</a:t>
                      </a:r>
                      <a:endParaRPr lang="en-IN" dirty="0"/>
                    </a:p>
                  </a:txBody>
                  <a:tcPr/>
                </a:tc>
              </a:tr>
              <a:tr h="370840">
                <a:tc>
                  <a:txBody>
                    <a:bodyPr/>
                    <a:lstStyle/>
                    <a:p>
                      <a:pPr algn="ctr"/>
                      <a:r>
                        <a:rPr lang="en-IN" dirty="0" smtClean="0"/>
                        <a:t>3</a:t>
                      </a:r>
                      <a:endParaRPr lang="en-IN" dirty="0"/>
                    </a:p>
                  </a:txBody>
                  <a:tcPr/>
                </a:tc>
                <a:tc>
                  <a:txBody>
                    <a:bodyPr/>
                    <a:lstStyle/>
                    <a:p>
                      <a:pPr algn="ctr"/>
                      <a:r>
                        <a:rPr lang="en-IN" dirty="0" smtClean="0"/>
                        <a:t>Nature</a:t>
                      </a:r>
                      <a:endParaRPr lang="en-IN" dirty="0"/>
                    </a:p>
                  </a:txBody>
                  <a:tcPr/>
                </a:tc>
                <a:tc>
                  <a:txBody>
                    <a:bodyPr/>
                    <a:lstStyle/>
                    <a:p>
                      <a:pPr algn="ctr"/>
                      <a:r>
                        <a:rPr lang="en-IN" dirty="0" smtClean="0"/>
                        <a:t>391.8</a:t>
                      </a:r>
                      <a:r>
                        <a:rPr lang="en-IN" dirty="0" smtClean="0"/>
                        <a:t>KB</a:t>
                      </a:r>
                      <a:endParaRPr lang="en-IN" dirty="0"/>
                    </a:p>
                  </a:txBody>
                  <a:tcPr/>
                </a:tc>
                <a:tc>
                  <a:txBody>
                    <a:bodyPr/>
                    <a:lstStyle/>
                    <a:p>
                      <a:pPr algn="ctr"/>
                      <a:r>
                        <a:rPr lang="en-IN" dirty="0" smtClean="0"/>
                        <a:t>35.3</a:t>
                      </a:r>
                      <a:r>
                        <a:rPr lang="en-IN" dirty="0" smtClean="0"/>
                        <a:t>KB</a:t>
                      </a:r>
                      <a:endParaRPr lang="en-IN" dirty="0"/>
                    </a:p>
                  </a:txBody>
                  <a:tcPr/>
                </a:tc>
                <a:tc>
                  <a:txBody>
                    <a:bodyPr/>
                    <a:lstStyle/>
                    <a:p>
                      <a:pPr algn="ctr"/>
                      <a:r>
                        <a:rPr lang="en-IN" dirty="0" smtClean="0"/>
                        <a:t>50</a:t>
                      </a:r>
                      <a:endParaRPr lang="en-IN" dirty="0"/>
                    </a:p>
                  </a:txBody>
                  <a:tcPr/>
                </a:tc>
              </a:tr>
              <a:tr h="370840">
                <a:tc>
                  <a:txBody>
                    <a:bodyPr/>
                    <a:lstStyle/>
                    <a:p>
                      <a:pPr algn="ctr"/>
                      <a:r>
                        <a:rPr lang="en-IN" dirty="0" smtClean="0"/>
                        <a:t>4</a:t>
                      </a:r>
                      <a:endParaRPr lang="en-IN" dirty="0"/>
                    </a:p>
                  </a:txBody>
                  <a:tcPr/>
                </a:tc>
                <a:tc>
                  <a:txBody>
                    <a:bodyPr/>
                    <a:lstStyle/>
                    <a:p>
                      <a:pPr algn="ctr"/>
                      <a:r>
                        <a:rPr lang="en-IN" dirty="0" smtClean="0"/>
                        <a:t>Nature</a:t>
                      </a:r>
                      <a:endParaRPr lang="en-IN" dirty="0"/>
                    </a:p>
                  </a:txBody>
                  <a:tcPr/>
                </a:tc>
                <a:tc>
                  <a:txBody>
                    <a:bodyPr/>
                    <a:lstStyle/>
                    <a:p>
                      <a:pPr algn="ctr"/>
                      <a:r>
                        <a:rPr lang="en-IN" dirty="0" smtClean="0"/>
                        <a:t>391.8</a:t>
                      </a:r>
                      <a:r>
                        <a:rPr lang="en-IN" dirty="0" smtClean="0"/>
                        <a:t>KB</a:t>
                      </a:r>
                      <a:endParaRPr lang="en-IN" dirty="0"/>
                    </a:p>
                  </a:txBody>
                  <a:tcPr/>
                </a:tc>
                <a:tc>
                  <a:txBody>
                    <a:bodyPr/>
                    <a:lstStyle/>
                    <a:p>
                      <a:pPr algn="ctr"/>
                      <a:r>
                        <a:rPr lang="en-IN" dirty="0" smtClean="0"/>
                        <a:t>51.9</a:t>
                      </a:r>
                      <a:r>
                        <a:rPr lang="en-IN" dirty="0" smtClean="0"/>
                        <a:t>KB</a:t>
                      </a:r>
                      <a:endParaRPr lang="en-IN" dirty="0"/>
                    </a:p>
                  </a:txBody>
                  <a:tcPr/>
                </a:tc>
                <a:tc>
                  <a:txBody>
                    <a:bodyPr/>
                    <a:lstStyle/>
                    <a:p>
                      <a:pPr algn="ctr"/>
                      <a:r>
                        <a:rPr lang="en-IN" dirty="0" smtClean="0"/>
                        <a:t>90</a:t>
                      </a:r>
                      <a:endParaRPr lang="en-IN" dirty="0"/>
                    </a:p>
                  </a:txBody>
                  <a:tcPr/>
                </a:tc>
              </a:tr>
              <a:tr h="337976">
                <a:tc>
                  <a:txBody>
                    <a:bodyPr/>
                    <a:lstStyle/>
                    <a:p>
                      <a:pPr algn="ctr"/>
                      <a:r>
                        <a:rPr lang="en-IN" dirty="0" smtClean="0"/>
                        <a:t>5</a:t>
                      </a:r>
                      <a:endParaRPr lang="en-IN" dirty="0"/>
                    </a:p>
                  </a:txBody>
                  <a:tcPr/>
                </a:tc>
                <a:tc>
                  <a:txBody>
                    <a:bodyPr/>
                    <a:lstStyle/>
                    <a:p>
                      <a:pPr algn="ctr"/>
                      <a:r>
                        <a:rPr lang="en-IN" dirty="0" smtClean="0"/>
                        <a:t>Nature</a:t>
                      </a:r>
                      <a:endParaRPr lang="en-IN" dirty="0"/>
                    </a:p>
                  </a:txBody>
                  <a:tcPr/>
                </a:tc>
                <a:tc>
                  <a:txBody>
                    <a:bodyPr/>
                    <a:lstStyle/>
                    <a:p>
                      <a:pPr algn="ctr"/>
                      <a:r>
                        <a:rPr lang="en-IN" dirty="0" smtClean="0"/>
                        <a:t>391.8</a:t>
                      </a:r>
                      <a:r>
                        <a:rPr lang="en-IN" dirty="0" smtClean="0"/>
                        <a:t>KB</a:t>
                      </a:r>
                      <a:endParaRPr lang="en-IN" dirty="0"/>
                    </a:p>
                  </a:txBody>
                  <a:tcPr/>
                </a:tc>
                <a:tc>
                  <a:txBody>
                    <a:bodyPr/>
                    <a:lstStyle/>
                    <a:p>
                      <a:pPr algn="ctr"/>
                      <a:r>
                        <a:rPr lang="en-IN" dirty="0" smtClean="0"/>
                        <a:t>32.6</a:t>
                      </a:r>
                      <a:r>
                        <a:rPr lang="en-IN" dirty="0" smtClean="0"/>
                        <a:t>KB</a:t>
                      </a:r>
                      <a:endParaRPr lang="en-IN" dirty="0"/>
                    </a:p>
                  </a:txBody>
                  <a:tcPr/>
                </a:tc>
                <a:tc>
                  <a:txBody>
                    <a:bodyPr/>
                    <a:lstStyle/>
                    <a:p>
                      <a:pPr algn="ctr"/>
                      <a:r>
                        <a:rPr lang="en-IN" dirty="0" smtClean="0"/>
                        <a:t>Facebook</a:t>
                      </a:r>
                      <a:endParaRPr lang="en-IN" dirty="0"/>
                    </a:p>
                  </a:txBody>
                  <a:tcPr/>
                </a:tc>
              </a:tr>
              <a:tr h="370840">
                <a:tc>
                  <a:txBody>
                    <a:bodyPr/>
                    <a:lstStyle/>
                    <a:p>
                      <a:pPr algn="ctr"/>
                      <a:r>
                        <a:rPr lang="en-IN" dirty="0" smtClean="0"/>
                        <a:t>6</a:t>
                      </a:r>
                      <a:endParaRPr lang="en-IN" dirty="0"/>
                    </a:p>
                  </a:txBody>
                  <a:tcPr/>
                </a:tc>
                <a:tc>
                  <a:txBody>
                    <a:bodyPr/>
                    <a:lstStyle/>
                    <a:p>
                      <a:pPr algn="ctr"/>
                      <a:r>
                        <a:rPr lang="en-IN" dirty="0" smtClean="0"/>
                        <a:t>Sachin</a:t>
                      </a:r>
                      <a:endParaRPr lang="en-IN" dirty="0"/>
                    </a:p>
                  </a:txBody>
                  <a:tcPr/>
                </a:tc>
                <a:tc>
                  <a:txBody>
                    <a:bodyPr/>
                    <a:lstStyle/>
                    <a:p>
                      <a:pPr algn="ctr"/>
                      <a:r>
                        <a:rPr lang="en-IN" dirty="0" smtClean="0"/>
                        <a:t>6.9MB</a:t>
                      </a:r>
                      <a:endParaRPr lang="en-IN" dirty="0"/>
                    </a:p>
                  </a:txBody>
                  <a:tcPr/>
                </a:tc>
                <a:tc>
                  <a:txBody>
                    <a:bodyPr/>
                    <a:lstStyle/>
                    <a:p>
                      <a:pPr algn="ctr"/>
                      <a:r>
                        <a:rPr lang="en-IN" dirty="0" smtClean="0"/>
                        <a:t>407KB</a:t>
                      </a:r>
                      <a:endParaRPr lang="en-IN" dirty="0"/>
                    </a:p>
                  </a:txBody>
                  <a:tcPr/>
                </a:tc>
                <a:tc>
                  <a:txBody>
                    <a:bodyPr/>
                    <a:lstStyle/>
                    <a:p>
                      <a:pPr algn="ctr"/>
                      <a:r>
                        <a:rPr lang="en-IN" dirty="0" smtClean="0"/>
                        <a:t>50</a:t>
                      </a:r>
                      <a:endParaRPr lang="en-IN" dirty="0"/>
                    </a:p>
                  </a:txBody>
                  <a:tcPr/>
                </a:tc>
              </a:tr>
              <a:tr h="370840">
                <a:tc>
                  <a:txBody>
                    <a:bodyPr/>
                    <a:lstStyle/>
                    <a:p>
                      <a:pPr algn="ctr"/>
                      <a:r>
                        <a:rPr lang="en-IN" dirty="0" smtClean="0"/>
                        <a:t>7</a:t>
                      </a:r>
                      <a:endParaRPr lang="en-IN" dirty="0"/>
                    </a:p>
                  </a:txBody>
                  <a:tcPr/>
                </a:tc>
                <a:tc>
                  <a:txBody>
                    <a:bodyPr/>
                    <a:lstStyle/>
                    <a:p>
                      <a:pPr algn="ctr"/>
                      <a:r>
                        <a:rPr lang="en-IN" dirty="0" smtClean="0"/>
                        <a:t>Sachin</a:t>
                      </a:r>
                      <a:endParaRPr lang="en-IN" dirty="0"/>
                    </a:p>
                  </a:txBody>
                  <a:tcPr/>
                </a:tc>
                <a:tc>
                  <a:txBody>
                    <a:bodyPr/>
                    <a:lstStyle/>
                    <a:p>
                      <a:pPr algn="ctr"/>
                      <a:r>
                        <a:rPr lang="en-IN" dirty="0" smtClean="0"/>
                        <a:t>6.9MB</a:t>
                      </a:r>
                      <a:endParaRPr lang="en-IN" dirty="0"/>
                    </a:p>
                  </a:txBody>
                  <a:tcPr/>
                </a:tc>
                <a:tc>
                  <a:txBody>
                    <a:bodyPr/>
                    <a:lstStyle/>
                    <a:p>
                      <a:pPr algn="ctr"/>
                      <a:r>
                        <a:rPr lang="en-IN" dirty="0" smtClean="0"/>
                        <a:t>466.6KB</a:t>
                      </a:r>
                      <a:endParaRPr lang="en-IN" dirty="0"/>
                    </a:p>
                  </a:txBody>
                  <a:tcPr/>
                </a:tc>
                <a:tc>
                  <a:txBody>
                    <a:bodyPr/>
                    <a:lstStyle/>
                    <a:p>
                      <a:pPr algn="ctr"/>
                      <a:r>
                        <a:rPr lang="en-IN" dirty="0" smtClean="0"/>
                        <a:t>75</a:t>
                      </a:r>
                      <a:endParaRPr lang="en-IN" dirty="0"/>
                    </a:p>
                  </a:txBody>
                  <a:tcPr/>
                </a:tc>
              </a:tr>
              <a:tr h="370840">
                <a:tc>
                  <a:txBody>
                    <a:bodyPr/>
                    <a:lstStyle/>
                    <a:p>
                      <a:pPr algn="ctr"/>
                      <a:r>
                        <a:rPr lang="en-IN" dirty="0" smtClean="0"/>
                        <a:t>8</a:t>
                      </a:r>
                      <a:endParaRPr lang="en-IN" dirty="0"/>
                    </a:p>
                  </a:txBody>
                  <a:tcPr/>
                </a:tc>
                <a:tc>
                  <a:txBody>
                    <a:bodyPr/>
                    <a:lstStyle/>
                    <a:p>
                      <a:pPr algn="ctr"/>
                      <a:r>
                        <a:rPr lang="en-IN" dirty="0" smtClean="0"/>
                        <a:t>Pattern</a:t>
                      </a:r>
                      <a:endParaRPr lang="en-IN" dirty="0"/>
                    </a:p>
                  </a:txBody>
                  <a:tcPr/>
                </a:tc>
                <a:tc>
                  <a:txBody>
                    <a:bodyPr/>
                    <a:lstStyle/>
                    <a:p>
                      <a:pPr algn="ctr"/>
                      <a:r>
                        <a:rPr lang="en-IN" dirty="0" smtClean="0"/>
                        <a:t>741.5KB</a:t>
                      </a:r>
                      <a:endParaRPr lang="en-IN" dirty="0"/>
                    </a:p>
                  </a:txBody>
                  <a:tcPr/>
                </a:tc>
                <a:tc>
                  <a:txBody>
                    <a:bodyPr/>
                    <a:lstStyle/>
                    <a:p>
                      <a:pPr algn="ctr"/>
                      <a:r>
                        <a:rPr lang="en-IN" dirty="0" smtClean="0"/>
                        <a:t>33.3KB</a:t>
                      </a:r>
                      <a:endParaRPr lang="en-IN" dirty="0"/>
                    </a:p>
                  </a:txBody>
                  <a:tcPr/>
                </a:tc>
                <a:tc>
                  <a:txBody>
                    <a:bodyPr/>
                    <a:lstStyle/>
                    <a:p>
                      <a:pPr algn="ctr"/>
                      <a:r>
                        <a:rPr lang="en-IN" dirty="0" smtClean="0"/>
                        <a:t>25</a:t>
                      </a:r>
                      <a:endParaRPr lang="en-IN" dirty="0"/>
                    </a:p>
                  </a:txBody>
                  <a:tcPr/>
                </a:tc>
              </a:tr>
              <a:tr h="370840">
                <a:tc>
                  <a:txBody>
                    <a:bodyPr/>
                    <a:lstStyle/>
                    <a:p>
                      <a:pPr algn="ctr"/>
                      <a:r>
                        <a:rPr lang="en-IN" dirty="0" smtClean="0"/>
                        <a:t>9</a:t>
                      </a:r>
                      <a:endParaRPr lang="en-IN" dirty="0"/>
                    </a:p>
                  </a:txBody>
                  <a:tcPr/>
                </a:tc>
                <a:tc>
                  <a:txBody>
                    <a:bodyPr/>
                    <a:lstStyle/>
                    <a:p>
                      <a:pPr algn="ctr"/>
                      <a:r>
                        <a:rPr lang="en-IN" dirty="0" smtClean="0"/>
                        <a:t>Pattern</a:t>
                      </a:r>
                      <a:endParaRPr lang="en-IN" dirty="0"/>
                    </a:p>
                  </a:txBody>
                  <a:tcPr/>
                </a:tc>
                <a:tc>
                  <a:txBody>
                    <a:bodyPr/>
                    <a:lstStyle/>
                    <a:p>
                      <a:pPr algn="ctr"/>
                      <a:r>
                        <a:rPr lang="en-IN" dirty="0" smtClean="0"/>
                        <a:t>741.5KB</a:t>
                      </a:r>
                      <a:endParaRPr lang="en-IN" dirty="0"/>
                    </a:p>
                  </a:txBody>
                  <a:tcPr/>
                </a:tc>
                <a:tc>
                  <a:txBody>
                    <a:bodyPr/>
                    <a:lstStyle/>
                    <a:p>
                      <a:pPr algn="ctr"/>
                      <a:r>
                        <a:rPr lang="en-IN" dirty="0" smtClean="0"/>
                        <a:t>47.2KB</a:t>
                      </a:r>
                      <a:endParaRPr lang="en-IN" dirty="0"/>
                    </a:p>
                  </a:txBody>
                  <a:tcPr/>
                </a:tc>
                <a:tc>
                  <a:txBody>
                    <a:bodyPr/>
                    <a:lstStyle/>
                    <a:p>
                      <a:pPr algn="ctr"/>
                      <a:r>
                        <a:rPr lang="en-IN" dirty="0" smtClean="0"/>
                        <a:t>50</a:t>
                      </a:r>
                      <a:endParaRPr lang="en-IN" dirty="0"/>
                    </a:p>
                  </a:txBody>
                  <a:tcPr/>
                </a:tc>
              </a:tr>
              <a:tr h="370840">
                <a:tc>
                  <a:txBody>
                    <a:bodyPr/>
                    <a:lstStyle/>
                    <a:p>
                      <a:pPr algn="ctr"/>
                      <a:r>
                        <a:rPr lang="en-IN" dirty="0" smtClean="0"/>
                        <a:t>10</a:t>
                      </a:r>
                      <a:endParaRPr lang="en-IN" dirty="0"/>
                    </a:p>
                  </a:txBody>
                  <a:tcPr/>
                </a:tc>
                <a:tc>
                  <a:txBody>
                    <a:bodyPr/>
                    <a:lstStyle/>
                    <a:p>
                      <a:pPr algn="ctr"/>
                      <a:r>
                        <a:rPr lang="en-IN" dirty="0" smtClean="0"/>
                        <a:t>Pattern</a:t>
                      </a:r>
                      <a:endParaRPr lang="en-IN" dirty="0"/>
                    </a:p>
                  </a:txBody>
                  <a:tcPr/>
                </a:tc>
                <a:tc>
                  <a:txBody>
                    <a:bodyPr/>
                    <a:lstStyle/>
                    <a:p>
                      <a:pPr algn="ctr"/>
                      <a:r>
                        <a:rPr lang="en-IN" dirty="0" smtClean="0"/>
                        <a:t>741.5KB</a:t>
                      </a:r>
                      <a:endParaRPr lang="en-IN" dirty="0"/>
                    </a:p>
                  </a:txBody>
                  <a:tcPr/>
                </a:tc>
                <a:tc>
                  <a:txBody>
                    <a:bodyPr/>
                    <a:lstStyle/>
                    <a:p>
                      <a:pPr algn="ctr"/>
                      <a:r>
                        <a:rPr lang="en-IN" dirty="0" smtClean="0"/>
                        <a:t>57.5KB</a:t>
                      </a:r>
                      <a:endParaRPr lang="en-IN" dirty="0"/>
                    </a:p>
                  </a:txBody>
                  <a:tcPr/>
                </a:tc>
                <a:tc>
                  <a:txBody>
                    <a:bodyPr/>
                    <a:lstStyle/>
                    <a:p>
                      <a:pPr algn="ctr"/>
                      <a:r>
                        <a:rPr lang="en-IN" dirty="0" smtClean="0"/>
                        <a:t>75</a:t>
                      </a:r>
                      <a:endParaRPr lang="en-IN" dirty="0"/>
                    </a:p>
                  </a:txBody>
                  <a:tcPr/>
                </a:tc>
              </a:tr>
              <a:tr h="370840">
                <a:tc>
                  <a:txBody>
                    <a:bodyPr/>
                    <a:lstStyle/>
                    <a:p>
                      <a:pPr algn="ctr"/>
                      <a:r>
                        <a:rPr lang="en-IN" dirty="0" smtClean="0"/>
                        <a:t>11</a:t>
                      </a:r>
                      <a:endParaRPr lang="en-IN" dirty="0"/>
                    </a:p>
                  </a:txBody>
                  <a:tcPr/>
                </a:tc>
                <a:tc>
                  <a:txBody>
                    <a:bodyPr/>
                    <a:lstStyle/>
                    <a:p>
                      <a:pPr algn="ctr"/>
                      <a:r>
                        <a:rPr lang="en-IN" dirty="0" smtClean="0"/>
                        <a:t>Pattern</a:t>
                      </a:r>
                      <a:endParaRPr lang="en-IN" dirty="0"/>
                    </a:p>
                  </a:txBody>
                  <a:tcPr/>
                </a:tc>
                <a:tc>
                  <a:txBody>
                    <a:bodyPr/>
                    <a:lstStyle/>
                    <a:p>
                      <a:pPr algn="ctr"/>
                      <a:r>
                        <a:rPr lang="en-IN" dirty="0" smtClean="0"/>
                        <a:t>741.5KB</a:t>
                      </a:r>
                      <a:endParaRPr lang="en-IN" dirty="0"/>
                    </a:p>
                  </a:txBody>
                  <a:tcPr/>
                </a:tc>
                <a:tc>
                  <a:txBody>
                    <a:bodyPr/>
                    <a:lstStyle/>
                    <a:p>
                      <a:pPr algn="ctr"/>
                      <a:r>
                        <a:rPr lang="en-IN" dirty="0" smtClean="0"/>
                        <a:t>58.2KB</a:t>
                      </a:r>
                      <a:endParaRPr lang="en-IN" dirty="0"/>
                    </a:p>
                  </a:txBody>
                  <a:tcPr/>
                </a:tc>
                <a:tc>
                  <a:txBody>
                    <a:bodyPr/>
                    <a:lstStyle/>
                    <a:p>
                      <a:pPr algn="ctr"/>
                      <a:r>
                        <a:rPr lang="en-IN" dirty="0" smtClean="0"/>
                        <a:t>90</a:t>
                      </a:r>
                      <a:endParaRPr lang="en-IN" dirty="0"/>
                    </a:p>
                  </a:txBody>
                  <a:tcPr/>
                </a:tc>
              </a:tr>
              <a:tr h="370840">
                <a:tc>
                  <a:txBody>
                    <a:bodyPr/>
                    <a:lstStyle/>
                    <a:p>
                      <a:pPr algn="ctr"/>
                      <a:r>
                        <a:rPr lang="en-IN" dirty="0" smtClean="0"/>
                        <a:t>12</a:t>
                      </a:r>
                      <a:endParaRPr lang="en-IN" dirty="0"/>
                    </a:p>
                  </a:txBody>
                  <a:tcPr/>
                </a:tc>
                <a:tc>
                  <a:txBody>
                    <a:bodyPr/>
                    <a:lstStyle/>
                    <a:p>
                      <a:pPr algn="ctr"/>
                      <a:r>
                        <a:rPr lang="en-IN" dirty="0" smtClean="0"/>
                        <a:t>Pattern</a:t>
                      </a:r>
                      <a:endParaRPr lang="en-IN" dirty="0"/>
                    </a:p>
                  </a:txBody>
                  <a:tcPr/>
                </a:tc>
                <a:tc>
                  <a:txBody>
                    <a:bodyPr/>
                    <a:lstStyle/>
                    <a:p>
                      <a:pPr algn="ctr"/>
                      <a:r>
                        <a:rPr lang="en-IN" dirty="0" smtClean="0"/>
                        <a:t>741.5KB</a:t>
                      </a:r>
                      <a:endParaRPr lang="en-IN" dirty="0"/>
                    </a:p>
                  </a:txBody>
                  <a:tcPr/>
                </a:tc>
                <a:tc>
                  <a:txBody>
                    <a:bodyPr/>
                    <a:lstStyle/>
                    <a:p>
                      <a:pPr algn="ctr"/>
                      <a:r>
                        <a:rPr lang="en-IN" dirty="0" smtClean="0"/>
                        <a:t>97KB</a:t>
                      </a:r>
                      <a:endParaRPr lang="en-IN" dirty="0"/>
                    </a:p>
                  </a:txBody>
                  <a:tcPr/>
                </a:tc>
                <a:tc>
                  <a:txBody>
                    <a:bodyPr/>
                    <a:lstStyle/>
                    <a:p>
                      <a:pPr algn="ctr"/>
                      <a:r>
                        <a:rPr lang="en-IN" dirty="0" smtClean="0"/>
                        <a:t>Facebook</a:t>
                      </a:r>
                      <a:endParaRPr lang="en-IN" dirty="0"/>
                    </a:p>
                  </a:txBody>
                  <a:tcPr/>
                </a:tc>
              </a:tr>
            </a:tbl>
          </a:graphicData>
        </a:graphic>
      </p:graphicFrame>
    </p:spTree>
    <p:extLst>
      <p:ext uri="{BB962C8B-B14F-4D97-AF65-F5344CB8AC3E}">
        <p14:creationId xmlns:p14="http://schemas.microsoft.com/office/powerpoint/2010/main" val="3870942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14" y="2425185"/>
            <a:ext cx="10828572" cy="2765001"/>
          </a:xfrm>
          <a:prstGeom prst="rect">
            <a:avLst/>
          </a:prstGeom>
        </p:spPr>
      </p:pic>
    </p:spTree>
    <p:extLst>
      <p:ext uri="{BB962C8B-B14F-4D97-AF65-F5344CB8AC3E}">
        <p14:creationId xmlns:p14="http://schemas.microsoft.com/office/powerpoint/2010/main" val="2229556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sz="quarter" idx="13"/>
            <p:extLst/>
          </p:nvPr>
        </p:nvGraphicFramePr>
        <p:xfrm>
          <a:off x="1"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3390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sz="quarter" idx="13"/>
            <p:extLst>
              <p:ext uri="{D42A27DB-BD31-4B8C-83A1-F6EECF244321}">
                <p14:modId xmlns:p14="http://schemas.microsoft.com/office/powerpoint/2010/main" val="1644911939"/>
              </p:ext>
            </p:extLst>
          </p:nvPr>
        </p:nvGraphicFramePr>
        <p:xfrm>
          <a:off x="1"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2160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sz="quarter" idx="13"/>
          </p:nvPr>
        </p:nvSpPr>
        <p:spPr/>
        <p:txBody>
          <a:bodyPr/>
          <a:lstStyle/>
          <a:p>
            <a:r>
              <a:rPr lang="en-US" dirty="0"/>
              <a:t>MIT </a:t>
            </a:r>
            <a:r>
              <a:rPr lang="en-US" dirty="0" err="1"/>
              <a:t>Opencourseware</a:t>
            </a:r>
            <a:r>
              <a:rPr lang="en-US" dirty="0"/>
              <a:t> </a:t>
            </a:r>
            <a:r>
              <a:rPr lang="en-US" dirty="0" smtClean="0"/>
              <a:t>– </a:t>
            </a:r>
            <a:r>
              <a:rPr lang="en-US" dirty="0" err="1" smtClean="0"/>
              <a:t>DAtaCompression</a:t>
            </a:r>
            <a:endParaRPr lang="en-US" dirty="0" smtClean="0"/>
          </a:p>
          <a:p>
            <a:r>
              <a:rPr lang="en-US" dirty="0" smtClean="0">
                <a:hlinkClick r:id="rId2"/>
              </a:rPr>
              <a:t>https</a:t>
            </a:r>
            <a:r>
              <a:rPr lang="en-US" dirty="0">
                <a:hlinkClick r:id="rId2"/>
              </a:rPr>
              <a:t>://</a:t>
            </a:r>
            <a:r>
              <a:rPr lang="en-US" dirty="0" smtClean="0">
                <a:hlinkClick r:id="rId2"/>
              </a:rPr>
              <a:t>courses.cs.washington.edu/courses/csep590a/07au/lectures/lecture02small.pdf</a:t>
            </a:r>
            <a:endParaRPr lang="en-US" dirty="0" smtClean="0"/>
          </a:p>
          <a:p>
            <a:r>
              <a:rPr lang="en-US" dirty="0" smtClean="0">
                <a:hlinkClick r:id="rId3"/>
              </a:rPr>
              <a:t>http</a:t>
            </a:r>
            <a:r>
              <a:rPr lang="en-US" dirty="0">
                <a:hlinkClick r:id="rId3"/>
              </a:rPr>
              <a:t>://</a:t>
            </a:r>
            <a:r>
              <a:rPr lang="en-US" dirty="0" smtClean="0">
                <a:hlinkClick r:id="rId3"/>
              </a:rPr>
              <a:t>www.binaryessence.com/dct/en000111.html</a:t>
            </a:r>
            <a:endParaRPr lang="en-US" dirty="0" smtClean="0"/>
          </a:p>
          <a:p>
            <a:r>
              <a:rPr lang="en-US" dirty="0"/>
              <a:t>Introduction to Data Compression – Khalid </a:t>
            </a:r>
            <a:r>
              <a:rPr lang="en-US" dirty="0" err="1" smtClean="0"/>
              <a:t>Sayood</a:t>
            </a:r>
            <a:endParaRPr lang="en-US" dirty="0" smtClean="0"/>
          </a:p>
          <a:p>
            <a:r>
              <a:rPr lang="en-IN" dirty="0"/>
              <a:t>Complete Reference to Data Compression -- David Salomon</a:t>
            </a:r>
            <a:endParaRPr lang="en-US" dirty="0"/>
          </a:p>
        </p:txBody>
      </p:sp>
    </p:spTree>
    <p:extLst>
      <p:ext uri="{BB962C8B-B14F-4D97-AF65-F5344CB8AC3E}">
        <p14:creationId xmlns:p14="http://schemas.microsoft.com/office/powerpoint/2010/main" val="896798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Thanks to </a:t>
            </a:r>
            <a:r>
              <a:rPr lang="en-US" dirty="0" err="1"/>
              <a:t>Dr.Satish</a:t>
            </a:r>
            <a:r>
              <a:rPr lang="en-US" dirty="0"/>
              <a:t> K Singh</a:t>
            </a:r>
          </a:p>
        </p:txBody>
      </p:sp>
      <p:sp>
        <p:nvSpPr>
          <p:cNvPr id="3" name="Content Placeholder 2"/>
          <p:cNvSpPr>
            <a:spLocks noGrp="1"/>
          </p:cNvSpPr>
          <p:nvPr>
            <p:ph sz="quarter" idx="13"/>
          </p:nvPr>
        </p:nvSpPr>
        <p:spPr/>
        <p:txBody>
          <a:bodyPr>
            <a:normAutofit/>
          </a:bodyPr>
          <a:lstStyle/>
          <a:p>
            <a:r>
              <a:rPr lang="en-US" sz="2800" dirty="0" err="1"/>
              <a:t>Arun</a:t>
            </a:r>
            <a:r>
              <a:rPr lang="en-US" sz="2800" dirty="0"/>
              <a:t> Kumar </a:t>
            </a:r>
            <a:r>
              <a:rPr lang="en-US" sz="2800" dirty="0" smtClean="0"/>
              <a:t>Reddy (IRM2014005)</a:t>
            </a:r>
          </a:p>
          <a:p>
            <a:r>
              <a:rPr lang="en-US" sz="2800" dirty="0" err="1"/>
              <a:t>Sannhith</a:t>
            </a:r>
            <a:r>
              <a:rPr lang="en-US" sz="2800" dirty="0"/>
              <a:t> </a:t>
            </a:r>
            <a:r>
              <a:rPr lang="en-US" sz="2800" dirty="0" smtClean="0"/>
              <a:t>Kavala (IHM2014004)</a:t>
            </a:r>
          </a:p>
          <a:p>
            <a:r>
              <a:rPr lang="en-US" sz="2800" dirty="0" err="1" smtClean="0"/>
              <a:t>Pruthvi</a:t>
            </a:r>
            <a:r>
              <a:rPr lang="en-US" sz="2800" dirty="0" smtClean="0"/>
              <a:t> </a:t>
            </a:r>
            <a:r>
              <a:rPr lang="en-US" sz="2800" dirty="0" err="1"/>
              <a:t>Anvesh</a:t>
            </a:r>
            <a:r>
              <a:rPr lang="en-US" sz="2800" dirty="0"/>
              <a:t> </a:t>
            </a:r>
            <a:r>
              <a:rPr lang="en-US" sz="2800" dirty="0" smtClean="0"/>
              <a:t> (ITM2014012)</a:t>
            </a:r>
          </a:p>
          <a:p>
            <a:r>
              <a:rPr lang="en-US" sz="2800" dirty="0" err="1" smtClean="0"/>
              <a:t>Pranay</a:t>
            </a:r>
            <a:r>
              <a:rPr lang="en-US" sz="2800" dirty="0" smtClean="0"/>
              <a:t> Kumar   (IIT2014136)</a:t>
            </a:r>
            <a:endParaRPr lang="en-US" sz="2800" dirty="0"/>
          </a:p>
        </p:txBody>
      </p:sp>
    </p:spTree>
    <p:extLst>
      <p:ext uri="{BB962C8B-B14F-4D97-AF65-F5344CB8AC3E}">
        <p14:creationId xmlns:p14="http://schemas.microsoft.com/office/powerpoint/2010/main" val="744449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956" y="2717773"/>
            <a:ext cx="10364451" cy="1596177"/>
          </a:xfrm>
        </p:spPr>
        <p:txBody>
          <a:bodyPr>
            <a:normAutofit/>
          </a:bodyPr>
          <a:lstStyle/>
          <a:p>
            <a:r>
              <a:rPr lang="en-US" sz="4800" dirty="0"/>
              <a:t>THANK YOU</a:t>
            </a:r>
          </a:p>
        </p:txBody>
      </p:sp>
    </p:spTree>
    <p:extLst>
      <p:ext uri="{BB962C8B-B14F-4D97-AF65-F5344CB8AC3E}">
        <p14:creationId xmlns:p14="http://schemas.microsoft.com/office/powerpoint/2010/main" val="1158776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a:t>
            </a:r>
            <a:r>
              <a:rPr lang="en-US" dirty="0" smtClean="0"/>
              <a:t>implemented</a:t>
            </a:r>
            <a:endParaRPr lang="en-US" dirty="0"/>
          </a:p>
        </p:txBody>
      </p:sp>
      <p:sp>
        <p:nvSpPr>
          <p:cNvPr id="3" name="Content Placeholder 2"/>
          <p:cNvSpPr>
            <a:spLocks noGrp="1"/>
          </p:cNvSpPr>
          <p:nvPr>
            <p:ph sz="quarter" idx="13"/>
          </p:nvPr>
        </p:nvSpPr>
        <p:spPr/>
        <p:txBody>
          <a:bodyPr>
            <a:normAutofit/>
          </a:bodyPr>
          <a:lstStyle/>
          <a:p>
            <a:r>
              <a:rPr lang="en-US" sz="2400" dirty="0"/>
              <a:t>General </a:t>
            </a:r>
            <a:r>
              <a:rPr lang="en-US" sz="2400" dirty="0" smtClean="0"/>
              <a:t>Huffman</a:t>
            </a:r>
          </a:p>
          <a:p>
            <a:r>
              <a:rPr lang="en-US" sz="2400" dirty="0" smtClean="0"/>
              <a:t>Minimum </a:t>
            </a:r>
            <a:r>
              <a:rPr lang="en-US" sz="2400" dirty="0"/>
              <a:t>variance </a:t>
            </a:r>
            <a:r>
              <a:rPr lang="en-US" sz="2400" dirty="0" smtClean="0"/>
              <a:t>Huffman</a:t>
            </a:r>
          </a:p>
          <a:p>
            <a:r>
              <a:rPr lang="en-US" sz="2400" dirty="0" smtClean="0"/>
              <a:t>Extended Huffman</a:t>
            </a:r>
          </a:p>
          <a:p>
            <a:r>
              <a:rPr lang="en-US" sz="2400" dirty="0" smtClean="0"/>
              <a:t>Adaptive huffman</a:t>
            </a:r>
          </a:p>
          <a:p>
            <a:r>
              <a:rPr lang="en-US" sz="2400" dirty="0" smtClean="0"/>
              <a:t>Discrete cosine transform</a:t>
            </a:r>
          </a:p>
          <a:p>
            <a:r>
              <a:rPr lang="en-US" sz="2400" dirty="0" smtClean="0"/>
              <a:t>Selective zig zag encoding</a:t>
            </a:r>
            <a:endParaRPr lang="en-US" sz="2400" dirty="0"/>
          </a:p>
        </p:txBody>
      </p:sp>
    </p:spTree>
    <p:extLst>
      <p:ext uri="{BB962C8B-B14F-4D97-AF65-F5344CB8AC3E}">
        <p14:creationId xmlns:p14="http://schemas.microsoft.com/office/powerpoint/2010/main" val="396380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742" y="0"/>
            <a:ext cx="10364451" cy="1596177"/>
          </a:xfrm>
        </p:spPr>
        <p:txBody>
          <a:bodyPr/>
          <a:lstStyle/>
          <a:p>
            <a:r>
              <a:rPr lang="en-US" dirty="0"/>
              <a:t>General Huffman Technique</a:t>
            </a:r>
          </a:p>
        </p:txBody>
      </p:sp>
      <p:sp>
        <p:nvSpPr>
          <p:cNvPr id="3" name="TextBox 2"/>
          <p:cNvSpPr txBox="1"/>
          <p:nvPr/>
        </p:nvSpPr>
        <p:spPr>
          <a:xfrm>
            <a:off x="971549" y="1981200"/>
            <a:ext cx="101706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Huffman code is a particular type of optimal prefix code that is commonly used for lossless data compression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The </a:t>
            </a:r>
            <a:r>
              <a:rPr lang="en-US" sz="2400" dirty="0"/>
              <a:t>algorithm derives this table from the estimated probability or frequency of occurrence (weight) for each possible value of the source symbol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The </a:t>
            </a:r>
            <a:r>
              <a:rPr lang="en-US" sz="2400" dirty="0"/>
              <a:t>more the </a:t>
            </a:r>
            <a:r>
              <a:rPr lang="en-US" sz="2400" dirty="0" smtClean="0"/>
              <a:t>frequency, </a:t>
            </a:r>
            <a:r>
              <a:rPr lang="en-US" sz="2400" dirty="0"/>
              <a:t>the less the code length and so more compression</a:t>
            </a:r>
          </a:p>
          <a:p>
            <a:pPr marL="285750" indent="-285750">
              <a:buFont typeface="Arial" panose="020B0604020202020204" pitchFamily="34" charset="0"/>
              <a:buChar char="•"/>
            </a:pPr>
            <a:r>
              <a:rPr lang="en-US" sz="2400" dirty="0"/>
              <a:t>The two least likely letters have the same length code word.</a:t>
            </a: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2405374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0" y="571501"/>
            <a:ext cx="6934200" cy="6037536"/>
          </a:xfrm>
          <a:prstGeom prst="rect">
            <a:avLst/>
          </a:prstGeom>
        </p:spPr>
      </p:pic>
    </p:spTree>
    <p:extLst>
      <p:ext uri="{BB962C8B-B14F-4D97-AF65-F5344CB8AC3E}">
        <p14:creationId xmlns:p14="http://schemas.microsoft.com/office/powerpoint/2010/main" val="2027249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382" y="885216"/>
            <a:ext cx="10364451" cy="1596177"/>
          </a:xfrm>
        </p:spPr>
        <p:txBody>
          <a:bodyPr>
            <a:normAutofit/>
          </a:bodyPr>
          <a:lstStyle/>
          <a:p>
            <a:r>
              <a:rPr lang="en-US" sz="2800" dirty="0" smtClean="0"/>
              <a:t>Huffman Input</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81" y="2214694"/>
            <a:ext cx="5821820" cy="386769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728" y="2214694"/>
            <a:ext cx="5887272" cy="3867690"/>
          </a:xfrm>
          <a:prstGeom prst="rect">
            <a:avLst/>
          </a:prstGeom>
        </p:spPr>
      </p:pic>
      <p:sp>
        <p:nvSpPr>
          <p:cNvPr id="5" name="Title 1"/>
          <p:cNvSpPr txBox="1">
            <a:spLocks/>
          </p:cNvSpPr>
          <p:nvPr/>
        </p:nvSpPr>
        <p:spPr>
          <a:xfrm>
            <a:off x="4066138" y="885217"/>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sz="2800" smtClean="0"/>
              <a:t>Huffman output</a:t>
            </a:r>
            <a:endParaRPr lang="en-US" sz="2800" dirty="0"/>
          </a:p>
        </p:txBody>
      </p:sp>
    </p:spTree>
    <p:extLst>
      <p:ext uri="{BB962C8B-B14F-4D97-AF65-F5344CB8AC3E}">
        <p14:creationId xmlns:p14="http://schemas.microsoft.com/office/powerpoint/2010/main" val="1027390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Compression ratio output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342" y="1666883"/>
            <a:ext cx="9771315" cy="5052360"/>
          </a:xfrm>
          <a:prstGeom prst="rect">
            <a:avLst/>
          </a:prstGeom>
        </p:spPr>
      </p:pic>
    </p:spTree>
    <p:extLst>
      <p:ext uri="{BB962C8B-B14F-4D97-AF65-F5344CB8AC3E}">
        <p14:creationId xmlns:p14="http://schemas.microsoft.com/office/powerpoint/2010/main" val="951409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1008</TotalTime>
  <Words>1263</Words>
  <Application>Microsoft Office PowerPoint</Application>
  <PresentationFormat>Widescreen</PresentationFormat>
  <Paragraphs>247</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StarSymbol</vt:lpstr>
      <vt:lpstr>Tw Cen MT</vt:lpstr>
      <vt:lpstr>Droplet</vt:lpstr>
      <vt:lpstr>DATA Compression</vt:lpstr>
      <vt:lpstr>Motivation</vt:lpstr>
      <vt:lpstr>Objectives</vt:lpstr>
      <vt:lpstr>Proposed approach</vt:lpstr>
      <vt:lpstr>Algorithms implemented</vt:lpstr>
      <vt:lpstr>General Huffman Technique</vt:lpstr>
      <vt:lpstr>PowerPoint Presentation</vt:lpstr>
      <vt:lpstr>Huffman Input</vt:lpstr>
      <vt:lpstr>Compression ratio output</vt:lpstr>
      <vt:lpstr>PowerPoint Presentation</vt:lpstr>
      <vt:lpstr>extended Huffman technique</vt:lpstr>
      <vt:lpstr>PowerPoint Presentation</vt:lpstr>
      <vt:lpstr>PowerPoint Presentation</vt:lpstr>
      <vt:lpstr>Extended Huffman input</vt:lpstr>
      <vt:lpstr>Extended Huffman compression ratio</vt:lpstr>
      <vt:lpstr>Adaptive Huffman technique</vt:lpstr>
      <vt:lpstr>PowerPoint Presentation</vt:lpstr>
      <vt:lpstr>PowerPoint Presentation</vt:lpstr>
      <vt:lpstr>PowerPoint Presentation</vt:lpstr>
      <vt:lpstr>Adaptive Huffman input and output</vt:lpstr>
      <vt:lpstr>Adaptive Huffman compression ratio</vt:lpstr>
      <vt:lpstr>Comparision table</vt:lpstr>
      <vt:lpstr>PowerPoint Presentation</vt:lpstr>
      <vt:lpstr>PowerPoint Presentation</vt:lpstr>
      <vt:lpstr>PowerPoint Presentation</vt:lpstr>
      <vt:lpstr>image compression technique(jpeg)</vt:lpstr>
      <vt:lpstr>PowerPoint Presentation</vt:lpstr>
      <vt:lpstr>Luminance &amp; chrominance</vt:lpstr>
      <vt:lpstr>PowerPoint Presentation</vt:lpstr>
      <vt:lpstr>Discrete cosine transform</vt:lpstr>
      <vt:lpstr>Discrete cosine transform</vt:lpstr>
      <vt:lpstr>Discrete cosine transform</vt:lpstr>
      <vt:lpstr>Quantization</vt:lpstr>
      <vt:lpstr>Quantization</vt:lpstr>
      <vt:lpstr>  SELECTIVE ZIG ZAG ENCODING </vt:lpstr>
      <vt:lpstr>PowerPoint Presentation</vt:lpstr>
      <vt:lpstr>Decompression</vt:lpstr>
      <vt:lpstr>Decompression</vt:lpstr>
      <vt:lpstr>INVERSE Discrete cosine transform</vt:lpstr>
      <vt:lpstr>RESULTS</vt:lpstr>
      <vt:lpstr>RESULTS</vt:lpstr>
      <vt:lpstr>RESULTS</vt:lpstr>
      <vt:lpstr>RESULTS</vt:lpstr>
      <vt:lpstr>PowerPoint Presentation</vt:lpstr>
      <vt:lpstr>PowerPoint Presentation</vt:lpstr>
      <vt:lpstr>references</vt:lpstr>
      <vt:lpstr>Special Thanks to Dr.Satish K Singh</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Compression</dc:title>
  <dc:creator>pranay kumar</dc:creator>
  <cp:lastModifiedBy>Sannihith kavala</cp:lastModifiedBy>
  <cp:revision>54</cp:revision>
  <dcterms:created xsi:type="dcterms:W3CDTF">2016-11-29T12:32:30Z</dcterms:created>
  <dcterms:modified xsi:type="dcterms:W3CDTF">2016-12-04T21:27:42Z</dcterms:modified>
</cp:coreProperties>
</file>